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30"/>
  </p:notesMasterIdLst>
  <p:handoutMasterIdLst>
    <p:handoutMasterId r:id="rId31"/>
  </p:handoutMasterIdLst>
  <p:sldIdLst>
    <p:sldId id="314" r:id="rId2"/>
    <p:sldId id="313" r:id="rId3"/>
    <p:sldId id="347" r:id="rId4"/>
    <p:sldId id="316" r:id="rId5"/>
    <p:sldId id="348" r:id="rId6"/>
    <p:sldId id="339" r:id="rId7"/>
    <p:sldId id="317" r:id="rId8"/>
    <p:sldId id="318" r:id="rId9"/>
    <p:sldId id="353" r:id="rId10"/>
    <p:sldId id="319" r:id="rId11"/>
    <p:sldId id="320" r:id="rId12"/>
    <p:sldId id="321" r:id="rId13"/>
    <p:sldId id="322" r:id="rId14"/>
    <p:sldId id="330" r:id="rId15"/>
    <p:sldId id="329" r:id="rId16"/>
    <p:sldId id="326" r:id="rId17"/>
    <p:sldId id="332" r:id="rId18"/>
    <p:sldId id="333" r:id="rId19"/>
    <p:sldId id="349" r:id="rId20"/>
    <p:sldId id="350" r:id="rId21"/>
    <p:sldId id="334" r:id="rId22"/>
    <p:sldId id="335" r:id="rId23"/>
    <p:sldId id="336" r:id="rId24"/>
    <p:sldId id="352" r:id="rId25"/>
    <p:sldId id="351" r:id="rId26"/>
    <p:sldId id="337" r:id="rId27"/>
    <p:sldId id="338" r:id="rId28"/>
    <p:sldId id="343" r:id="rId29"/>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862" autoAdjust="0"/>
    <p:restoredTop sz="84339" autoAdjust="0"/>
  </p:normalViewPr>
  <p:slideViewPr>
    <p:cSldViewPr snapToGrid="0">
      <p:cViewPr varScale="1">
        <p:scale>
          <a:sx n="110" d="100"/>
          <a:sy n="110" d="100"/>
        </p:scale>
        <p:origin x="120" y="138"/>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33C32EC9-880B-4999-BB0E-C805D950D3AE}" type="datetimeFigureOut">
              <a:rPr lang="en-US" smtClean="0"/>
              <a:t>9/12/2016</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92374CAC-CB0E-4532-B0A1-CD2BED0AE6E0}" type="slidenum">
              <a:rPr lang="en-US" smtClean="0"/>
              <a:t>‹#›</a:t>
            </a:fld>
            <a:endParaRPr lang="en-US"/>
          </a:p>
        </p:txBody>
      </p:sp>
    </p:spTree>
    <p:extLst>
      <p:ext uri="{BB962C8B-B14F-4D97-AF65-F5344CB8AC3E}">
        <p14:creationId xmlns:p14="http://schemas.microsoft.com/office/powerpoint/2010/main" val="36741541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C494E5EB-CF53-46F4-9F53-C40C337D82E4}" type="datetimeFigureOut">
              <a:rPr lang="en-US" smtClean="0"/>
              <a:t>9/12/2016</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F8411140-441D-437B-B87F-5A4BE4724689}" type="slidenum">
              <a:rPr lang="en-US" smtClean="0"/>
              <a:t>‹#›</a:t>
            </a:fld>
            <a:endParaRPr lang="en-US"/>
          </a:p>
        </p:txBody>
      </p:sp>
    </p:spTree>
    <p:extLst>
      <p:ext uri="{BB962C8B-B14F-4D97-AF65-F5344CB8AC3E}">
        <p14:creationId xmlns:p14="http://schemas.microsoft.com/office/powerpoint/2010/main" val="38282074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411140-441D-437B-B87F-5A4BE4724689}" type="slidenum">
              <a:rPr lang="en-US" smtClean="0"/>
              <a:t>1</a:t>
            </a:fld>
            <a:endParaRPr lang="en-US"/>
          </a:p>
        </p:txBody>
      </p:sp>
    </p:spTree>
    <p:extLst>
      <p:ext uri="{BB962C8B-B14F-4D97-AF65-F5344CB8AC3E}">
        <p14:creationId xmlns:p14="http://schemas.microsoft.com/office/powerpoint/2010/main" val="33571859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dirty="0" smtClean="0"/>
              <a:t>From CCSSE,</a:t>
            </a:r>
            <a:r>
              <a:rPr lang="en-US" baseline="0" dirty="0" smtClean="0"/>
              <a:t> 36.6% students rely primarily on Financial Aid to pay for college, or the rest about half pay for themselves and half have family support. Those on financial aid are counted as “economically disadvantaged”</a:t>
            </a:r>
            <a:endParaRPr lang="en-US" dirty="0"/>
          </a:p>
        </p:txBody>
      </p:sp>
      <p:sp>
        <p:nvSpPr>
          <p:cNvPr id="4" name="Slide Number Placeholder 3"/>
          <p:cNvSpPr>
            <a:spLocks noGrp="1"/>
          </p:cNvSpPr>
          <p:nvPr>
            <p:ph type="sldNum" sz="quarter" idx="10"/>
          </p:nvPr>
        </p:nvSpPr>
        <p:spPr/>
        <p:txBody>
          <a:bodyPr/>
          <a:lstStyle/>
          <a:p>
            <a:fld id="{F77E2AE9-728D-4444-A3A0-6570527BA698}" type="slidenum">
              <a:rPr lang="en-US" smtClean="0"/>
              <a:t>14</a:t>
            </a:fld>
            <a:endParaRPr lang="en-US"/>
          </a:p>
        </p:txBody>
      </p:sp>
    </p:spTree>
    <p:extLst>
      <p:ext uri="{BB962C8B-B14F-4D97-AF65-F5344CB8AC3E}">
        <p14:creationId xmlns:p14="http://schemas.microsoft.com/office/powerpoint/2010/main" val="39094284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dirty="0" smtClean="0"/>
              <a:t>From CCSSE, 70.8% ARE native English speakers; 10% 1-st</a:t>
            </a:r>
            <a:r>
              <a:rPr lang="en-US" baseline="0" dirty="0" smtClean="0"/>
              <a:t> time students take ESL placement test</a:t>
            </a:r>
            <a:endParaRPr lang="en-US" dirty="0"/>
          </a:p>
        </p:txBody>
      </p:sp>
      <p:sp>
        <p:nvSpPr>
          <p:cNvPr id="4" name="Slide Number Placeholder 3"/>
          <p:cNvSpPr>
            <a:spLocks noGrp="1"/>
          </p:cNvSpPr>
          <p:nvPr>
            <p:ph type="sldNum" sz="quarter" idx="10"/>
          </p:nvPr>
        </p:nvSpPr>
        <p:spPr/>
        <p:txBody>
          <a:bodyPr/>
          <a:lstStyle/>
          <a:p>
            <a:fld id="{F77E2AE9-728D-4444-A3A0-6570527BA698}" type="slidenum">
              <a:rPr lang="en-US" smtClean="0"/>
              <a:t>15</a:t>
            </a:fld>
            <a:endParaRPr lang="en-US"/>
          </a:p>
        </p:txBody>
      </p:sp>
    </p:spTree>
    <p:extLst>
      <p:ext uri="{BB962C8B-B14F-4D97-AF65-F5344CB8AC3E}">
        <p14:creationId xmlns:p14="http://schemas.microsoft.com/office/powerpoint/2010/main" val="9093458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3AF1055-CB92-40EF-BD09-A2225F1FCAC6}" type="slidenum">
              <a:rPr lang="en-US" smtClean="0"/>
              <a:pPr/>
              <a:t>16</a:t>
            </a:fld>
            <a:endParaRPr lang="en-US"/>
          </a:p>
        </p:txBody>
      </p:sp>
    </p:spTree>
    <p:extLst>
      <p:ext uri="{BB962C8B-B14F-4D97-AF65-F5344CB8AC3E}">
        <p14:creationId xmlns:p14="http://schemas.microsoft.com/office/powerpoint/2010/main" val="39753822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Open floor up for discussion here…make some concluding remarks: What is the “average” Grossmont</a:t>
            </a:r>
            <a:r>
              <a:rPr lang="en-US" baseline="0" dirty="0" smtClean="0"/>
              <a:t> College student? How are our students different from your peers when you were in college?</a:t>
            </a:r>
            <a:endParaRPr lang="en-US" dirty="0"/>
          </a:p>
        </p:txBody>
      </p:sp>
      <p:sp>
        <p:nvSpPr>
          <p:cNvPr id="4" name="Slide Number Placeholder 3"/>
          <p:cNvSpPr>
            <a:spLocks noGrp="1"/>
          </p:cNvSpPr>
          <p:nvPr>
            <p:ph type="sldNum" sz="quarter" idx="10"/>
          </p:nvPr>
        </p:nvSpPr>
        <p:spPr/>
        <p:txBody>
          <a:bodyPr/>
          <a:lstStyle/>
          <a:p>
            <a:fld id="{F8411140-441D-437B-B87F-5A4BE4724689}" type="slidenum">
              <a:rPr lang="en-US" smtClean="0"/>
              <a:t>18</a:t>
            </a:fld>
            <a:endParaRPr lang="en-US"/>
          </a:p>
        </p:txBody>
      </p:sp>
    </p:spTree>
    <p:extLst>
      <p:ext uri="{BB962C8B-B14F-4D97-AF65-F5344CB8AC3E}">
        <p14:creationId xmlns:p14="http://schemas.microsoft.com/office/powerpoint/2010/main" val="31565519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Student Success Pathway</a:t>
            </a:r>
            <a:r>
              <a:rPr lang="en-US" baseline="0" dirty="0" smtClean="0"/>
              <a:t> Project “road map” for metrics we can track to see how students are moving from their first intention to enroll through successful achievement of their educational goal</a:t>
            </a:r>
            <a:endParaRPr lang="en-US" dirty="0"/>
          </a:p>
        </p:txBody>
      </p:sp>
      <p:sp>
        <p:nvSpPr>
          <p:cNvPr id="4" name="Slide Number Placeholder 3"/>
          <p:cNvSpPr>
            <a:spLocks noGrp="1"/>
          </p:cNvSpPr>
          <p:nvPr>
            <p:ph type="sldNum" sz="quarter" idx="10"/>
          </p:nvPr>
        </p:nvSpPr>
        <p:spPr/>
        <p:txBody>
          <a:bodyPr/>
          <a:lstStyle/>
          <a:p>
            <a:fld id="{F8411140-441D-437B-B87F-5A4BE4724689}" type="slidenum">
              <a:rPr lang="en-US" smtClean="0"/>
              <a:t>20</a:t>
            </a:fld>
            <a:endParaRPr lang="en-US"/>
          </a:p>
        </p:txBody>
      </p:sp>
    </p:spTree>
    <p:extLst>
      <p:ext uri="{BB962C8B-B14F-4D97-AF65-F5344CB8AC3E}">
        <p14:creationId xmlns:p14="http://schemas.microsoft.com/office/powerpoint/2010/main" val="34682052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80% is if the group is lower</a:t>
            </a:r>
            <a:r>
              <a:rPr lang="en-US" baseline="0" dirty="0" smtClean="0"/>
              <a:t> than 80% of the group with the highest success rate (not doing too much worse than the best group)</a:t>
            </a:r>
          </a:p>
          <a:p>
            <a:r>
              <a:rPr lang="en-US" baseline="0" dirty="0" smtClean="0"/>
              <a:t>Proportionality is if the proportion in the starting group compared to the proportion in the ending group (does proportion drop going through gate)</a:t>
            </a:r>
            <a:endParaRPr lang="en-US" dirty="0"/>
          </a:p>
        </p:txBody>
      </p:sp>
      <p:sp>
        <p:nvSpPr>
          <p:cNvPr id="4" name="Slide Number Placeholder 3"/>
          <p:cNvSpPr>
            <a:spLocks noGrp="1"/>
          </p:cNvSpPr>
          <p:nvPr>
            <p:ph type="sldNum" sz="quarter" idx="10"/>
          </p:nvPr>
        </p:nvSpPr>
        <p:spPr/>
        <p:txBody>
          <a:bodyPr/>
          <a:lstStyle/>
          <a:p>
            <a:fld id="{F8411140-441D-437B-B87F-5A4BE4724689}" type="slidenum">
              <a:rPr lang="en-US" smtClean="0"/>
              <a:t>21</a:t>
            </a:fld>
            <a:endParaRPr lang="en-US"/>
          </a:p>
        </p:txBody>
      </p:sp>
    </p:spTree>
    <p:extLst>
      <p:ext uri="{BB962C8B-B14F-4D97-AF65-F5344CB8AC3E}">
        <p14:creationId xmlns:p14="http://schemas.microsoft.com/office/powerpoint/2010/main" val="8470815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the college employees</a:t>
            </a:r>
            <a:r>
              <a:rPr lang="en-US" baseline="0" dirty="0" smtClean="0"/>
              <a:t> who are directly interacting with students have the most potential impact!</a:t>
            </a:r>
          </a:p>
          <a:p>
            <a:r>
              <a:rPr lang="en-US" baseline="0" dirty="0" smtClean="0"/>
              <a:t>Open the floor up to general discussion of approaches and strategies, contributions from everyone.</a:t>
            </a:r>
            <a:endParaRPr lang="en-US" dirty="0"/>
          </a:p>
        </p:txBody>
      </p:sp>
      <p:sp>
        <p:nvSpPr>
          <p:cNvPr id="4" name="Slide Number Placeholder 3"/>
          <p:cNvSpPr>
            <a:spLocks noGrp="1"/>
          </p:cNvSpPr>
          <p:nvPr>
            <p:ph type="sldNum" sz="quarter" idx="10"/>
          </p:nvPr>
        </p:nvSpPr>
        <p:spPr/>
        <p:txBody>
          <a:bodyPr/>
          <a:lstStyle/>
          <a:p>
            <a:fld id="{F8411140-441D-437B-B87F-5A4BE4724689}" type="slidenum">
              <a:rPr lang="en-US" smtClean="0"/>
              <a:t>26</a:t>
            </a:fld>
            <a:endParaRPr lang="en-US"/>
          </a:p>
        </p:txBody>
      </p:sp>
    </p:spTree>
    <p:extLst>
      <p:ext uri="{BB962C8B-B14F-4D97-AF65-F5344CB8AC3E}">
        <p14:creationId xmlns:p14="http://schemas.microsoft.com/office/powerpoint/2010/main" val="33451228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However there are many other resources we can direct</a:t>
            </a:r>
            <a:r>
              <a:rPr lang="en-US" baseline="0" dirty="0" smtClean="0"/>
              <a:t> students to for further help, beyond what we are able to provide. Pass out SS sheet, plug the student services sessions.</a:t>
            </a:r>
            <a:endParaRPr lang="en-US" dirty="0"/>
          </a:p>
        </p:txBody>
      </p:sp>
      <p:sp>
        <p:nvSpPr>
          <p:cNvPr id="4" name="Slide Number Placeholder 3"/>
          <p:cNvSpPr>
            <a:spLocks noGrp="1"/>
          </p:cNvSpPr>
          <p:nvPr>
            <p:ph type="sldNum" sz="quarter" idx="10"/>
          </p:nvPr>
        </p:nvSpPr>
        <p:spPr/>
        <p:txBody>
          <a:bodyPr/>
          <a:lstStyle/>
          <a:p>
            <a:fld id="{F8411140-441D-437B-B87F-5A4BE4724689}" type="slidenum">
              <a:rPr lang="en-US" smtClean="0"/>
              <a:t>27</a:t>
            </a:fld>
            <a:endParaRPr lang="en-US"/>
          </a:p>
        </p:txBody>
      </p:sp>
    </p:spTree>
    <p:extLst>
      <p:ext uri="{BB962C8B-B14F-4D97-AF65-F5344CB8AC3E}">
        <p14:creationId xmlns:p14="http://schemas.microsoft.com/office/powerpoint/2010/main" val="7271073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 students </a:t>
            </a:r>
            <a:r>
              <a:rPr lang="en-US" dirty="0" smtClean="0"/>
              <a:t>are not the same as the students</a:t>
            </a:r>
            <a:r>
              <a:rPr lang="en-US" baseline="0" dirty="0" smtClean="0"/>
              <a:t> I went to college with and not at all like I was as a college student</a:t>
            </a:r>
            <a:endParaRPr lang="en-US" dirty="0"/>
          </a:p>
        </p:txBody>
      </p:sp>
      <p:sp>
        <p:nvSpPr>
          <p:cNvPr id="4" name="Slide Number Placeholder 3"/>
          <p:cNvSpPr>
            <a:spLocks noGrp="1"/>
          </p:cNvSpPr>
          <p:nvPr>
            <p:ph type="sldNum" sz="quarter" idx="10"/>
          </p:nvPr>
        </p:nvSpPr>
        <p:spPr/>
        <p:txBody>
          <a:bodyPr/>
          <a:lstStyle/>
          <a:p>
            <a:fld id="{F8411140-441D-437B-B87F-5A4BE4724689}" type="slidenum">
              <a:rPr lang="en-US" smtClean="0"/>
              <a:t>6</a:t>
            </a:fld>
            <a:endParaRPr lang="en-US"/>
          </a:p>
        </p:txBody>
      </p:sp>
    </p:spTree>
    <p:extLst>
      <p:ext uri="{BB962C8B-B14F-4D97-AF65-F5344CB8AC3E}">
        <p14:creationId xmlns:p14="http://schemas.microsoft.com/office/powerpoint/2010/main" val="21762241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dirty="0" smtClean="0"/>
              <a:t>Students in my classes have come from as far</a:t>
            </a:r>
            <a:r>
              <a:rPr lang="en-US" baseline="0" dirty="0" smtClean="0"/>
              <a:t> away as Tijuana and </a:t>
            </a:r>
            <a:r>
              <a:rPr lang="en-US" baseline="0" dirty="0" err="1" smtClean="0"/>
              <a:t>Murietta</a:t>
            </a:r>
            <a:r>
              <a:rPr lang="en-US" baseline="0" dirty="0" smtClean="0"/>
              <a:t>, many are outside our official “boundary”</a:t>
            </a:r>
            <a:endParaRPr lang="en-US" dirty="0"/>
          </a:p>
        </p:txBody>
      </p:sp>
      <p:sp>
        <p:nvSpPr>
          <p:cNvPr id="4" name="Slide Number Placeholder 3"/>
          <p:cNvSpPr>
            <a:spLocks noGrp="1"/>
          </p:cNvSpPr>
          <p:nvPr>
            <p:ph type="sldNum" sz="quarter" idx="10"/>
          </p:nvPr>
        </p:nvSpPr>
        <p:spPr/>
        <p:txBody>
          <a:bodyPr/>
          <a:lstStyle/>
          <a:p>
            <a:fld id="{F77E2AE9-728D-4444-A3A0-6570527BA698}" type="slidenum">
              <a:rPr lang="en-US" smtClean="0"/>
              <a:t>7</a:t>
            </a:fld>
            <a:endParaRPr lang="en-US"/>
          </a:p>
        </p:txBody>
      </p:sp>
    </p:spTree>
    <p:extLst>
      <p:ext uri="{BB962C8B-B14F-4D97-AF65-F5344CB8AC3E}">
        <p14:creationId xmlns:p14="http://schemas.microsoft.com/office/powerpoint/2010/main" val="31995258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dirty="0" smtClean="0"/>
              <a:t>47% of Boundary population</a:t>
            </a:r>
            <a:r>
              <a:rPr lang="en-US" baseline="0" dirty="0" smtClean="0"/>
              <a:t> over 40</a:t>
            </a:r>
            <a:endParaRPr lang="en-US" dirty="0"/>
          </a:p>
        </p:txBody>
      </p:sp>
      <p:sp>
        <p:nvSpPr>
          <p:cNvPr id="4" name="Slide Number Placeholder 3"/>
          <p:cNvSpPr>
            <a:spLocks noGrp="1"/>
          </p:cNvSpPr>
          <p:nvPr>
            <p:ph type="sldNum" sz="quarter" idx="10"/>
          </p:nvPr>
        </p:nvSpPr>
        <p:spPr/>
        <p:txBody>
          <a:bodyPr/>
          <a:lstStyle/>
          <a:p>
            <a:fld id="{F77E2AE9-728D-4444-A3A0-6570527BA698}" type="slidenum">
              <a:rPr lang="en-US" smtClean="0"/>
              <a:t>8</a:t>
            </a:fld>
            <a:endParaRPr lang="en-US"/>
          </a:p>
        </p:txBody>
      </p:sp>
    </p:spTree>
    <p:extLst>
      <p:ext uri="{BB962C8B-B14F-4D97-AF65-F5344CB8AC3E}">
        <p14:creationId xmlns:p14="http://schemas.microsoft.com/office/powerpoint/2010/main" val="14068073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Gen Y or </a:t>
            </a:r>
            <a:r>
              <a:rPr lang="en-US" dirty="0" err="1" smtClean="0"/>
              <a:t>millenial</a:t>
            </a:r>
            <a:r>
              <a:rPr lang="en-US" baseline="0" dirty="0" err="1" smtClean="0"/>
              <a:t>s</a:t>
            </a:r>
            <a:r>
              <a:rPr lang="en-US" baseline="0" dirty="0" smtClean="0"/>
              <a:t> are born between 1980 and 2000</a:t>
            </a:r>
            <a:endParaRPr lang="en-US" dirty="0"/>
          </a:p>
        </p:txBody>
      </p:sp>
      <p:sp>
        <p:nvSpPr>
          <p:cNvPr id="4" name="Slide Number Placeholder 3"/>
          <p:cNvSpPr>
            <a:spLocks noGrp="1"/>
          </p:cNvSpPr>
          <p:nvPr>
            <p:ph type="sldNum" sz="quarter" idx="10"/>
          </p:nvPr>
        </p:nvSpPr>
        <p:spPr/>
        <p:txBody>
          <a:bodyPr/>
          <a:lstStyle/>
          <a:p>
            <a:fld id="{F8411140-441D-437B-B87F-5A4BE4724689}" type="slidenum">
              <a:rPr lang="en-US" smtClean="0"/>
              <a:t>9</a:t>
            </a:fld>
            <a:endParaRPr lang="en-US"/>
          </a:p>
        </p:txBody>
      </p:sp>
    </p:spTree>
    <p:extLst>
      <p:ext uri="{BB962C8B-B14F-4D97-AF65-F5344CB8AC3E}">
        <p14:creationId xmlns:p14="http://schemas.microsoft.com/office/powerpoint/2010/main" val="695257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dirty="0" smtClean="0"/>
              <a:t>We are majority minority!  AI/AN</a:t>
            </a:r>
            <a:r>
              <a:rPr lang="en-US" baseline="0" dirty="0" smtClean="0"/>
              <a:t> is 0.2% and PI is 0.4% Over past 5 </a:t>
            </a:r>
            <a:r>
              <a:rPr lang="en-US" baseline="0" dirty="0" err="1" smtClean="0"/>
              <a:t>yrs</a:t>
            </a:r>
            <a:r>
              <a:rPr lang="en-US" baseline="0" dirty="0" smtClean="0"/>
              <a:t> Latino incr. White </a:t>
            </a:r>
            <a:r>
              <a:rPr lang="en-US" baseline="0" dirty="0" err="1" smtClean="0"/>
              <a:t>decr</a:t>
            </a:r>
            <a:r>
              <a:rPr lang="en-US" baseline="0" dirty="0" smtClean="0"/>
              <a:t>. Others about same</a:t>
            </a:r>
            <a:endParaRPr lang="en-US" dirty="0"/>
          </a:p>
        </p:txBody>
      </p:sp>
      <p:sp>
        <p:nvSpPr>
          <p:cNvPr id="4" name="Slide Number Placeholder 3"/>
          <p:cNvSpPr>
            <a:spLocks noGrp="1"/>
          </p:cNvSpPr>
          <p:nvPr>
            <p:ph type="sldNum" sz="quarter" idx="10"/>
          </p:nvPr>
        </p:nvSpPr>
        <p:spPr/>
        <p:txBody>
          <a:bodyPr/>
          <a:lstStyle/>
          <a:p>
            <a:fld id="{F77E2AE9-728D-4444-A3A0-6570527BA698}" type="slidenum">
              <a:rPr lang="en-US" smtClean="0"/>
              <a:t>10</a:t>
            </a:fld>
            <a:endParaRPr lang="en-US"/>
          </a:p>
        </p:txBody>
      </p:sp>
    </p:spTree>
    <p:extLst>
      <p:ext uri="{BB962C8B-B14F-4D97-AF65-F5344CB8AC3E}">
        <p14:creationId xmlns:p14="http://schemas.microsoft.com/office/powerpoint/2010/main" val="13728085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dirty="0" smtClean="0"/>
              <a:t>Very similar</a:t>
            </a:r>
            <a:r>
              <a:rPr lang="en-US" baseline="0" dirty="0" smtClean="0"/>
              <a:t> comparison for this </a:t>
            </a:r>
            <a:r>
              <a:rPr lang="en-US" baseline="0" dirty="0" smtClean="0"/>
              <a:t>year; we are about as diverse as our service area, with fewer Hispanic students than expected, though. Our employees are another story—not as diverse as our service area. </a:t>
            </a:r>
            <a:endParaRPr lang="en-US" dirty="0"/>
          </a:p>
        </p:txBody>
      </p:sp>
      <p:sp>
        <p:nvSpPr>
          <p:cNvPr id="4" name="Slide Number Placeholder 3"/>
          <p:cNvSpPr>
            <a:spLocks noGrp="1"/>
          </p:cNvSpPr>
          <p:nvPr>
            <p:ph type="sldNum" sz="quarter" idx="10"/>
          </p:nvPr>
        </p:nvSpPr>
        <p:spPr/>
        <p:txBody>
          <a:bodyPr/>
          <a:lstStyle/>
          <a:p>
            <a:fld id="{F77E2AE9-728D-4444-A3A0-6570527BA698}" type="slidenum">
              <a:rPr lang="en-US" smtClean="0"/>
              <a:t>11</a:t>
            </a:fld>
            <a:endParaRPr lang="en-US"/>
          </a:p>
        </p:txBody>
      </p:sp>
    </p:spTree>
    <p:extLst>
      <p:ext uri="{BB962C8B-B14F-4D97-AF65-F5344CB8AC3E}">
        <p14:creationId xmlns:p14="http://schemas.microsoft.com/office/powerpoint/2010/main" val="10645935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dirty="0" smtClean="0"/>
              <a:t>Slightly less equal</a:t>
            </a:r>
            <a:r>
              <a:rPr lang="en-US" baseline="0" dirty="0" smtClean="0"/>
              <a:t> over last 5 years</a:t>
            </a:r>
            <a:endParaRPr lang="en-US" dirty="0"/>
          </a:p>
        </p:txBody>
      </p:sp>
      <p:sp>
        <p:nvSpPr>
          <p:cNvPr id="4" name="Slide Number Placeholder 3"/>
          <p:cNvSpPr>
            <a:spLocks noGrp="1"/>
          </p:cNvSpPr>
          <p:nvPr>
            <p:ph type="sldNum" sz="quarter" idx="10"/>
          </p:nvPr>
        </p:nvSpPr>
        <p:spPr/>
        <p:txBody>
          <a:bodyPr/>
          <a:lstStyle/>
          <a:p>
            <a:fld id="{F77E2AE9-728D-4444-A3A0-6570527BA698}" type="slidenum">
              <a:rPr lang="en-US" smtClean="0"/>
              <a:t>12</a:t>
            </a:fld>
            <a:endParaRPr lang="en-US"/>
          </a:p>
        </p:txBody>
      </p:sp>
    </p:spTree>
    <p:extLst>
      <p:ext uri="{BB962C8B-B14F-4D97-AF65-F5344CB8AC3E}">
        <p14:creationId xmlns:p14="http://schemas.microsoft.com/office/powerpoint/2010/main" val="34583274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normAutofit/>
          </a:bodyPr>
          <a:lstStyle/>
          <a:p>
            <a:r>
              <a:rPr lang="en-US" b="1" u="sng" dirty="0" smtClean="0"/>
              <a:t>First-Generation Status</a:t>
            </a:r>
            <a:endParaRPr lang="en-US" dirty="0" smtClean="0"/>
          </a:p>
          <a:p>
            <a:r>
              <a:rPr lang="en-US" dirty="0" smtClean="0"/>
              <a:t>In 2012</a:t>
            </a:r>
            <a:r>
              <a:rPr lang="en-US" baseline="0" dirty="0" smtClean="0"/>
              <a:t> CCSSE, </a:t>
            </a:r>
            <a:r>
              <a:rPr lang="en-US" dirty="0" smtClean="0"/>
              <a:t>25% of student respondents indicated that neither parent has earned a degree higher than a high school diploma nor has college experience; in</a:t>
            </a:r>
            <a:r>
              <a:rPr lang="en-US" baseline="0" dirty="0" smtClean="0"/>
              <a:t> KPI report which comes from colleague, 30% report yes, numbers going up over time, but also “UK/not reported” has gone way down at the same time</a:t>
            </a:r>
            <a:endParaRPr lang="en-US" dirty="0"/>
          </a:p>
        </p:txBody>
      </p:sp>
      <p:sp>
        <p:nvSpPr>
          <p:cNvPr id="4" name="Slide Number Placeholder 3"/>
          <p:cNvSpPr>
            <a:spLocks noGrp="1"/>
          </p:cNvSpPr>
          <p:nvPr>
            <p:ph type="sldNum" sz="quarter" idx="10"/>
          </p:nvPr>
        </p:nvSpPr>
        <p:spPr/>
        <p:txBody>
          <a:bodyPr/>
          <a:lstStyle/>
          <a:p>
            <a:fld id="{93AF1055-CB92-40EF-BD09-A2225F1FCAC6}" type="slidenum">
              <a:rPr lang="en-US" smtClean="0"/>
              <a:pPr/>
              <a:t>13</a:t>
            </a:fld>
            <a:endParaRPr lang="en-US"/>
          </a:p>
        </p:txBody>
      </p:sp>
    </p:spTree>
    <p:extLst>
      <p:ext uri="{BB962C8B-B14F-4D97-AF65-F5344CB8AC3E}">
        <p14:creationId xmlns:p14="http://schemas.microsoft.com/office/powerpoint/2010/main" val="41089711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A069CB8-F204-4D06-B913-C5A26A89888A}" type="datetimeFigureOut">
              <a:rPr lang="en-US" dirty="0"/>
              <a:t>9/12/2016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0B6E300-0A13-4A81-945A-7333C271A069}" type="datetimeFigureOut">
              <a:rPr lang="en-US" dirty="0"/>
              <a:t>9/12/2016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4671962-1EA4-46E7-BCB0-F36CE46D1A59}" type="datetimeFigureOut">
              <a:rPr lang="en-US" dirty="0"/>
              <a:t>9/12/2016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30BB376-B19C-488D-ABEB-03C7E6E9E3E0}" type="datetimeFigureOut">
              <a:rPr lang="en-US" dirty="0"/>
              <a:t>9/12/2016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29637A9-119A-49DA-BD12-AAC58B377D80}"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6F077B-A50F-4D64-8574-E2D6A98A5553}" type="datetimeFigureOut">
              <a:rPr lang="en-US" dirty="0"/>
              <a:t>9/12/2016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D9E2A62-1983-43A1-A163-D8AA46534C80}" type="datetimeFigureOut">
              <a:rPr lang="en-US" dirty="0"/>
              <a:t>9/12/2016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98F3E3B-34E3-4345-B2A1-994B83598A9C}" type="datetimeFigureOut">
              <a:rPr lang="en-US" dirty="0"/>
              <a:t>9/12/2016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D816C96-82A1-4D77-8ADA-627AC6FE3D65}" type="datetimeFigureOut">
              <a:rPr lang="en-US" dirty="0"/>
              <a:t>9/12/2016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1D102C1E-28F2-47E9-802D-339E64E2F920}" type="datetimeFigureOut">
              <a:rPr lang="en-US" dirty="0"/>
              <a:t>9/12/2016</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24271A48-F18A-45B3-BC05-1E27DA3F88AF}" type="datetimeFigureOut">
              <a:rPr lang="en-US" dirty="0"/>
              <a:t>9/12/2016</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5B747F8-9654-4282-85D2-65F41AAE7A75}" type="datetimeFigureOut">
              <a:rPr lang="en-US" dirty="0"/>
              <a:t>9/12/2016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5DC5B261-8843-42D1-AAFC-05E20E2D9B97}" type="datetimeFigureOut">
              <a:rPr lang="en-US" dirty="0"/>
              <a:t>9/12/2016</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dirty="0"/>
              <a:pPr/>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6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855361" y="6193875"/>
            <a:ext cx="13108320" cy="7862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480654" y="-935687"/>
            <a:ext cx="533400" cy="100965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9" name="Oval 8"/>
          <p:cNvSpPr/>
          <p:nvPr/>
        </p:nvSpPr>
        <p:spPr>
          <a:xfrm>
            <a:off x="462987" y="510778"/>
            <a:ext cx="2488354" cy="2382893"/>
          </a:xfrm>
          <a:prstGeom prst="ellipse">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0" name="Oval 9"/>
          <p:cNvSpPr/>
          <p:nvPr/>
        </p:nvSpPr>
        <p:spPr>
          <a:xfrm>
            <a:off x="719471" y="721594"/>
            <a:ext cx="1975385" cy="1914059"/>
          </a:xfrm>
          <a:prstGeom prst="ellipse">
            <a:avLst/>
          </a:prstGeom>
          <a:solidFill>
            <a:srgbClr val="FF9900"/>
          </a:solidFill>
          <a:ln w="38100" cap="flat" cmpd="sng" algn="ctr">
            <a:solidFill>
              <a:schemeClr val="bg1"/>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1400" b="1">
                <a:solidFill>
                  <a:srgbClr val="FFFFFF"/>
                </a:solidFill>
                <a:effectLst/>
                <a:latin typeface="Levenim MT" panose="02010502060101010101" pitchFamily="2" charset="-79"/>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p:cNvSpPr/>
          <p:nvPr/>
        </p:nvSpPr>
        <p:spPr>
          <a:xfrm>
            <a:off x="1412600" y="1644872"/>
            <a:ext cx="1963090" cy="982192"/>
          </a:xfrm>
          <a:prstGeom prst="rect">
            <a:avLst/>
          </a:prstGeom>
        </p:spPr>
        <p:txBody>
          <a:bodyPr wrap="square">
            <a:spAutoFit/>
          </a:bodyPr>
          <a:lstStyle/>
          <a:p>
            <a:pPr algn="ctr">
              <a:lnSpc>
                <a:spcPct val="115000"/>
              </a:lnSpc>
              <a:spcAft>
                <a:spcPts val="1000"/>
              </a:spcAft>
            </a:pPr>
            <a:r>
              <a:rPr lang="en-US" sz="5200" spc="50" dirty="0" err="1">
                <a:solidFill>
                  <a:srgbClr val="404040"/>
                </a:solidFill>
                <a:latin typeface="Mistral" panose="03090702030407020403" pitchFamily="66" charset="0"/>
                <a:ea typeface="Calibri" panose="020F0502020204030204" pitchFamily="34" charset="0"/>
                <a:cs typeface="Times New Roman" panose="02020603050405020304" pitchFamily="18" charset="0"/>
              </a:rPr>
              <a:t>fridays</a:t>
            </a:r>
            <a:endParaRPr lang="en-US" sz="5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Rectangle 10"/>
          <p:cNvSpPr/>
          <p:nvPr/>
        </p:nvSpPr>
        <p:spPr>
          <a:xfrm>
            <a:off x="800015" y="1621233"/>
            <a:ext cx="1837055" cy="5086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3100" b="1" spc="40" dirty="0">
                <a:solidFill>
                  <a:srgbClr val="FFFFFF"/>
                </a:solidFill>
                <a:effectLst/>
                <a:latin typeface="Levenim MT" panose="02010502060101010101" pitchFamily="2" charset="-79"/>
                <a:ea typeface="Calibri" panose="020F0502020204030204" pitchFamily="34" charset="0"/>
                <a:cs typeface="Times New Roman" panose="02020603050405020304" pitchFamily="18" charset="0"/>
              </a:rPr>
              <a:t>[re]fresh</a:t>
            </a:r>
            <a:endParaRPr lang="en-US" sz="3100" dirty="0">
              <a:effectLst/>
              <a:ea typeface="Calibri" panose="020F0502020204030204" pitchFamily="34" charset="0"/>
              <a:cs typeface="Times New Roman" panose="02020603050405020304" pitchFamily="18" charset="0"/>
            </a:endParaRPr>
          </a:p>
          <a:p>
            <a:pPr marL="0" marR="0" algn="ctr">
              <a:lnSpc>
                <a:spcPct val="115000"/>
              </a:lnSpc>
              <a:spcBef>
                <a:spcPts val="0"/>
              </a:spcBef>
              <a:spcAft>
                <a:spcPts val="1000"/>
              </a:spcAft>
            </a:pPr>
            <a:r>
              <a:rPr lang="en-US" sz="1100" dirty="0">
                <a:effectLst/>
                <a:ea typeface="Calibri" panose="020F0502020204030204" pitchFamily="34" charset="0"/>
                <a:cs typeface="Times New Roman" panose="02020603050405020304" pitchFamily="18" charset="0"/>
              </a:rPr>
              <a:t> </a:t>
            </a:r>
          </a:p>
        </p:txBody>
      </p:sp>
      <p:sp>
        <p:nvSpPr>
          <p:cNvPr id="7" name="Rectangle 6"/>
          <p:cNvSpPr/>
          <p:nvPr/>
        </p:nvSpPr>
        <p:spPr>
          <a:xfrm>
            <a:off x="9415928" y="950096"/>
            <a:ext cx="6158339" cy="461665"/>
          </a:xfrm>
          <a:prstGeom prst="rect">
            <a:avLst/>
          </a:prstGeom>
        </p:spPr>
        <p:txBody>
          <a:bodyPr wrap="square">
            <a:spAutoFit/>
          </a:bodyPr>
          <a:lstStyle/>
          <a:p>
            <a:r>
              <a:rPr lang="en-US" sz="2400" dirty="0" smtClean="0">
                <a:solidFill>
                  <a:schemeClr val="accent2">
                    <a:lumMod val="75000"/>
                  </a:schemeClr>
                </a:solidFill>
                <a:ea typeface="Ebrima" panose="02000000000000000000" pitchFamily="2" charset="0"/>
                <a:cs typeface="Ebrima" panose="02000000000000000000" pitchFamily="2" charset="0"/>
                <a:sym typeface="Wingdings 2" panose="05020102010507070707" pitchFamily="18" charset="2"/>
              </a:rPr>
              <a:t></a:t>
            </a:r>
            <a:r>
              <a:rPr lang="en-US" sz="2400" dirty="0" smtClean="0">
                <a:solidFill>
                  <a:schemeClr val="accent2">
                    <a:lumMod val="75000"/>
                  </a:schemeClr>
                </a:solidFill>
                <a:ea typeface="Ebrima" panose="02000000000000000000" pitchFamily="2" charset="0"/>
                <a:cs typeface="Ebrima" panose="02000000000000000000" pitchFamily="2" charset="0"/>
                <a:sym typeface="Wingdings 3" panose="05040102010807070707" pitchFamily="18" charset="2"/>
              </a:rPr>
              <a:t> </a:t>
            </a:r>
            <a:r>
              <a:rPr lang="en-US" sz="2400" dirty="0">
                <a:solidFill>
                  <a:schemeClr val="accent2">
                    <a:lumMod val="75000"/>
                  </a:schemeClr>
                </a:solidFill>
                <a:ea typeface="Ebrima" panose="02000000000000000000" pitchFamily="2" charset="0"/>
                <a:cs typeface="Ebrima" panose="02000000000000000000" pitchFamily="2" charset="0"/>
                <a:sym typeface="Wingdings 2" panose="05020102010507070707" pitchFamily="18" charset="2"/>
              </a:rPr>
              <a:t>p</a:t>
            </a:r>
            <a:r>
              <a:rPr lang="en-US" sz="2400" dirty="0" smtClean="0">
                <a:solidFill>
                  <a:schemeClr val="accent2">
                    <a:lumMod val="75000"/>
                  </a:schemeClr>
                </a:solidFill>
                <a:ea typeface="Ebrima" panose="02000000000000000000" pitchFamily="2" charset="0"/>
                <a:cs typeface="Ebrima" panose="02000000000000000000" pitchFamily="2" charset="0"/>
                <a:sym typeface="Wingdings 2" panose="05020102010507070707" pitchFamily="18" charset="2"/>
              </a:rPr>
              <a:t>lease sign in</a:t>
            </a:r>
            <a:endParaRPr lang="en-US" sz="2400" spc="250" dirty="0" smtClean="0">
              <a:solidFill>
                <a:schemeClr val="accent2">
                  <a:lumMod val="75000"/>
                </a:schemeClr>
              </a:solidFill>
              <a:ea typeface="Ebrima" panose="02000000000000000000" pitchFamily="2" charset="0"/>
              <a:cs typeface="Ebrima" panose="02000000000000000000" pitchFamily="2" charset="0"/>
              <a:sym typeface="Wingdings 2" panose="05020102010507070707" pitchFamily="18" charset="2"/>
            </a:endParaRPr>
          </a:p>
        </p:txBody>
      </p:sp>
      <p:sp>
        <p:nvSpPr>
          <p:cNvPr id="2" name="Rectangle 1"/>
          <p:cNvSpPr/>
          <p:nvPr/>
        </p:nvSpPr>
        <p:spPr>
          <a:xfrm>
            <a:off x="9197351" y="387678"/>
            <a:ext cx="2504351" cy="630942"/>
          </a:xfrm>
          <a:prstGeom prst="rect">
            <a:avLst/>
          </a:prstGeom>
        </p:spPr>
        <p:txBody>
          <a:bodyPr wrap="square">
            <a:spAutoFit/>
          </a:bodyPr>
          <a:lstStyle/>
          <a:p>
            <a:pPr algn="r"/>
            <a:r>
              <a:rPr lang="en-US" sz="3500" b="1" i="1" u="sng" cap="small" spc="50" dirty="0" smtClean="0">
                <a:solidFill>
                  <a:schemeClr val="accent2">
                    <a:lumMod val="75000"/>
                  </a:schemeClr>
                </a:solidFill>
                <a:ea typeface="Ebrima" panose="02000000000000000000" pitchFamily="2" charset="0"/>
                <a:cs typeface="Ebrima" panose="02000000000000000000" pitchFamily="2" charset="0"/>
                <a:sym typeface="Wingdings 2" panose="05020102010507070707" pitchFamily="18" charset="2"/>
              </a:rPr>
              <a:t>Welcome</a:t>
            </a:r>
            <a:r>
              <a:rPr lang="en-US" sz="2900" b="1" i="1" u="sng" cap="small" spc="50" dirty="0" smtClean="0">
                <a:solidFill>
                  <a:schemeClr val="accent2">
                    <a:lumMod val="75000"/>
                  </a:schemeClr>
                </a:solidFill>
                <a:ea typeface="Ebrima" panose="02000000000000000000" pitchFamily="2" charset="0"/>
                <a:cs typeface="Ebrima" panose="02000000000000000000" pitchFamily="2" charset="0"/>
                <a:sym typeface="Wingdings 2" panose="05020102010507070707" pitchFamily="18" charset="2"/>
              </a:rPr>
              <a:t>!</a:t>
            </a:r>
            <a:endParaRPr lang="en-US" sz="2900" b="1" u="sng" cap="small" spc="50" dirty="0">
              <a:solidFill>
                <a:schemeClr val="accent2">
                  <a:lumMod val="75000"/>
                </a:schemeClr>
              </a:solidFill>
              <a:ea typeface="Ebrima" panose="02000000000000000000" pitchFamily="2" charset="0"/>
              <a:cs typeface="Ebrima" panose="02000000000000000000" pitchFamily="2" charset="0"/>
              <a:sym typeface="Wingdings 2" panose="05020102010507070707" pitchFamily="18" charset="2"/>
            </a:endParaRPr>
          </a:p>
        </p:txBody>
      </p:sp>
      <p:sp>
        <p:nvSpPr>
          <p:cNvPr id="18" name="Rectangle 17"/>
          <p:cNvSpPr/>
          <p:nvPr/>
        </p:nvSpPr>
        <p:spPr>
          <a:xfrm>
            <a:off x="7439643" y="1380194"/>
            <a:ext cx="4262059" cy="830997"/>
          </a:xfrm>
          <a:prstGeom prst="rect">
            <a:avLst/>
          </a:prstGeom>
        </p:spPr>
        <p:txBody>
          <a:bodyPr wrap="square">
            <a:spAutoFit/>
          </a:bodyPr>
          <a:lstStyle/>
          <a:p>
            <a:pPr marL="347663" indent="-288925" algn="r"/>
            <a:r>
              <a:rPr lang="en-US" sz="2400" dirty="0" smtClean="0">
                <a:solidFill>
                  <a:schemeClr val="accent2">
                    <a:lumMod val="75000"/>
                  </a:schemeClr>
                </a:solidFill>
                <a:ea typeface="Ebrima" panose="02000000000000000000" pitchFamily="2" charset="0"/>
                <a:cs typeface="Ebrima" panose="02000000000000000000" pitchFamily="2" charset="0"/>
                <a:sym typeface="Wingdings 2" panose="05020102010507070707" pitchFamily="18" charset="2"/>
              </a:rPr>
              <a:t></a:t>
            </a:r>
            <a:r>
              <a:rPr lang="en-US" sz="2400" dirty="0" smtClean="0">
                <a:solidFill>
                  <a:schemeClr val="accent2">
                    <a:lumMod val="75000"/>
                  </a:schemeClr>
                </a:solidFill>
                <a:ea typeface="Ebrima" panose="02000000000000000000" pitchFamily="2" charset="0"/>
                <a:cs typeface="Ebrima" panose="02000000000000000000" pitchFamily="2" charset="0"/>
                <a:sym typeface="Wingdings 3" panose="05040102010807070707" pitchFamily="18" charset="2"/>
              </a:rPr>
              <a:t> those of you who </a:t>
            </a:r>
            <a:r>
              <a:rPr lang="en-US" sz="2400" dirty="0" err="1" smtClean="0">
                <a:solidFill>
                  <a:schemeClr val="accent2">
                    <a:lumMod val="75000"/>
                  </a:schemeClr>
                </a:solidFill>
                <a:ea typeface="Ebrima" panose="02000000000000000000" pitchFamily="2" charset="0"/>
                <a:cs typeface="Ebrima" panose="02000000000000000000" pitchFamily="2" charset="0"/>
                <a:sym typeface="Wingdings 3" panose="05040102010807070707" pitchFamily="18" charset="2"/>
              </a:rPr>
              <a:t>RSVPed</a:t>
            </a:r>
            <a:r>
              <a:rPr lang="en-US" sz="2400" dirty="0" smtClean="0">
                <a:solidFill>
                  <a:schemeClr val="accent2">
                    <a:lumMod val="75000"/>
                  </a:schemeClr>
                </a:solidFill>
                <a:ea typeface="Ebrima" panose="02000000000000000000" pitchFamily="2" charset="0"/>
                <a:cs typeface="Ebrima" panose="02000000000000000000" pitchFamily="2" charset="0"/>
                <a:sym typeface="Wingdings 3" panose="05040102010807070707" pitchFamily="18" charset="2"/>
              </a:rPr>
              <a:t>, </a:t>
            </a:r>
            <a:r>
              <a:rPr lang="en-US" sz="2400" dirty="0" smtClean="0">
                <a:solidFill>
                  <a:schemeClr val="accent2">
                    <a:lumMod val="75000"/>
                  </a:schemeClr>
                </a:solidFill>
                <a:ea typeface="Ebrima" panose="02000000000000000000" pitchFamily="2" charset="0"/>
                <a:cs typeface="Ebrima" panose="02000000000000000000" pitchFamily="2" charset="0"/>
                <a:sym typeface="Wingdings 2" panose="05020102010507070707" pitchFamily="18" charset="2"/>
              </a:rPr>
              <a:t>help yourself to a lunch</a:t>
            </a:r>
            <a:endParaRPr lang="en-US" sz="2400" spc="250" dirty="0" smtClean="0">
              <a:solidFill>
                <a:schemeClr val="accent2">
                  <a:lumMod val="75000"/>
                </a:schemeClr>
              </a:solidFill>
              <a:ea typeface="Ebrima" panose="02000000000000000000" pitchFamily="2" charset="0"/>
              <a:cs typeface="Ebrima" panose="02000000000000000000" pitchFamily="2" charset="0"/>
              <a:sym typeface="Wingdings 2" panose="05020102010507070707" pitchFamily="18" charset="2"/>
            </a:endParaRPr>
          </a:p>
        </p:txBody>
      </p:sp>
      <p:sp>
        <p:nvSpPr>
          <p:cNvPr id="24" name="Rectangle 23"/>
          <p:cNvSpPr/>
          <p:nvPr/>
        </p:nvSpPr>
        <p:spPr>
          <a:xfrm>
            <a:off x="7218080" y="2234381"/>
            <a:ext cx="4466183" cy="1200329"/>
          </a:xfrm>
          <a:prstGeom prst="rect">
            <a:avLst/>
          </a:prstGeom>
        </p:spPr>
        <p:txBody>
          <a:bodyPr wrap="square">
            <a:spAutoFit/>
          </a:bodyPr>
          <a:lstStyle/>
          <a:p>
            <a:pPr marL="347663" indent="-347663" algn="r">
              <a:buFont typeface="Wingdings 2" panose="05020102010507070707" pitchFamily="18" charset="2"/>
              <a:buChar char="ê"/>
            </a:pPr>
            <a:r>
              <a:rPr lang="en-US" sz="2400" b="1" dirty="0" smtClean="0">
                <a:solidFill>
                  <a:schemeClr val="accent2">
                    <a:lumMod val="75000"/>
                  </a:schemeClr>
                </a:solidFill>
                <a:ea typeface="Ebrima" panose="02000000000000000000" pitchFamily="2" charset="0"/>
                <a:cs typeface="Ebrima" panose="02000000000000000000" pitchFamily="2" charset="0"/>
                <a:sym typeface="Wingdings 2" panose="05020102010507070707" pitchFamily="18" charset="2"/>
              </a:rPr>
              <a:t>introduce yourself to at least one colleague whom you </a:t>
            </a:r>
          </a:p>
          <a:p>
            <a:pPr algn="r"/>
            <a:r>
              <a:rPr lang="en-US" sz="2400" b="1" dirty="0" smtClean="0">
                <a:solidFill>
                  <a:schemeClr val="accent2">
                    <a:lumMod val="75000"/>
                  </a:schemeClr>
                </a:solidFill>
                <a:ea typeface="Ebrima" panose="02000000000000000000" pitchFamily="2" charset="0"/>
                <a:cs typeface="Ebrima" panose="02000000000000000000" pitchFamily="2" charset="0"/>
                <a:sym typeface="Wingdings 2" panose="05020102010507070707" pitchFamily="18" charset="2"/>
              </a:rPr>
              <a:t>have not yet met</a:t>
            </a:r>
            <a:endParaRPr lang="en-US" sz="2400" b="1" spc="250" dirty="0" smtClean="0">
              <a:solidFill>
                <a:schemeClr val="accent2">
                  <a:lumMod val="75000"/>
                </a:schemeClr>
              </a:solidFill>
              <a:ea typeface="Ebrima" panose="02000000000000000000" pitchFamily="2" charset="0"/>
              <a:cs typeface="Ebrima" panose="02000000000000000000" pitchFamily="2" charset="0"/>
              <a:sym typeface="Wingdings 2" panose="05020102010507070707" pitchFamily="18" charset="2"/>
            </a:endParaRPr>
          </a:p>
        </p:txBody>
      </p:sp>
      <p:sp>
        <p:nvSpPr>
          <p:cNvPr id="25" name="Rectangle 24"/>
          <p:cNvSpPr/>
          <p:nvPr/>
        </p:nvSpPr>
        <p:spPr>
          <a:xfrm>
            <a:off x="3779330" y="1678624"/>
            <a:ext cx="475932" cy="9024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endParaRPr lang="en-US" sz="9600" b="1" dirty="0">
              <a:effectLst/>
              <a:ea typeface="Calibri" panose="020F0502020204030204" pitchFamily="34" charset="0"/>
              <a:cs typeface="Times New Roman" panose="02020603050405020304" pitchFamily="18" charset="0"/>
            </a:endParaRPr>
          </a:p>
        </p:txBody>
      </p:sp>
      <p:sp>
        <p:nvSpPr>
          <p:cNvPr id="28" name="Rectangle 27"/>
          <p:cNvSpPr/>
          <p:nvPr/>
        </p:nvSpPr>
        <p:spPr>
          <a:xfrm>
            <a:off x="3120033" y="5604832"/>
            <a:ext cx="7204820" cy="5890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ts val="3400"/>
              </a:lnSpc>
            </a:pPr>
            <a:r>
              <a:rPr lang="en-US" b="1" dirty="0" err="1">
                <a:solidFill>
                  <a:srgbClr val="262626"/>
                </a:solidFill>
                <a:latin typeface="Ebrima" panose="02000000000000000000" pitchFamily="2" charset="0"/>
                <a:ea typeface="Calibri" panose="020F0502020204030204" pitchFamily="34" charset="0"/>
                <a:cs typeface="DokChampa" panose="020B0604020202020204" pitchFamily="34" charset="-34"/>
              </a:rPr>
              <a:t>f</a:t>
            </a:r>
            <a:r>
              <a:rPr lang="en-US" b="1" dirty="0" err="1" smtClean="0">
                <a:solidFill>
                  <a:srgbClr val="262626"/>
                </a:solidFill>
                <a:effectLst/>
                <a:latin typeface="Ebrima" panose="02000000000000000000" pitchFamily="2" charset="0"/>
                <a:ea typeface="Calibri" panose="020F0502020204030204" pitchFamily="34" charset="0"/>
                <a:cs typeface="DokChampa" panose="020B0604020202020204" pitchFamily="34" charset="-34"/>
              </a:rPr>
              <a:t>riday</a:t>
            </a:r>
            <a:r>
              <a:rPr lang="en-US" b="1" dirty="0" smtClean="0">
                <a:solidFill>
                  <a:srgbClr val="262626"/>
                </a:solidFill>
                <a:latin typeface="Ebrima" panose="02000000000000000000" pitchFamily="2" charset="0"/>
                <a:ea typeface="Calibri" panose="020F0502020204030204" pitchFamily="34" charset="0"/>
                <a:cs typeface="DokChampa" panose="020B0604020202020204" pitchFamily="34" charset="-34"/>
              </a:rPr>
              <a:t> </a:t>
            </a:r>
            <a:r>
              <a:rPr lang="en-US" b="1" dirty="0" smtClean="0">
                <a:solidFill>
                  <a:srgbClr val="262626"/>
                </a:solidFill>
                <a:effectLst/>
                <a:latin typeface="Ebrima" panose="02000000000000000000" pitchFamily="2" charset="0"/>
                <a:ea typeface="Calibri" panose="020F0502020204030204" pitchFamily="34" charset="0"/>
                <a:cs typeface="DokChampa" panose="020B0604020202020204" pitchFamily="34" charset="-34"/>
              </a:rPr>
              <a:t>09.09.16 </a:t>
            </a:r>
            <a:r>
              <a:rPr lang="en-US" b="1" dirty="0">
                <a:solidFill>
                  <a:srgbClr val="262626"/>
                </a:solidFill>
                <a:latin typeface="Ebrima" panose="02000000000000000000" pitchFamily="2" charset="0"/>
                <a:ea typeface="Calibri" panose="020F0502020204030204" pitchFamily="34" charset="0"/>
                <a:cs typeface="DokChampa" panose="020B0604020202020204" pitchFamily="34" charset="-34"/>
                <a:sym typeface="Wingdings 2" panose="05020102010507070707" pitchFamily="18" charset="2"/>
              </a:rPr>
              <a:t></a:t>
            </a:r>
            <a:r>
              <a:rPr lang="en-US" sz="2300" b="1" dirty="0">
                <a:solidFill>
                  <a:srgbClr val="262626"/>
                </a:solidFill>
                <a:latin typeface="Ebrima" panose="02000000000000000000" pitchFamily="2" charset="0"/>
                <a:ea typeface="Calibri" panose="020F0502020204030204" pitchFamily="34" charset="0"/>
                <a:cs typeface="DokChampa" panose="020B0604020202020204" pitchFamily="34" charset="-34"/>
                <a:sym typeface="Wingdings 2" panose="05020102010507070707" pitchFamily="18" charset="2"/>
              </a:rPr>
              <a:t> </a:t>
            </a:r>
            <a:r>
              <a:rPr lang="en-US" b="1" dirty="0" smtClean="0">
                <a:solidFill>
                  <a:srgbClr val="262626"/>
                </a:solidFill>
                <a:effectLst/>
                <a:latin typeface="Ebrima" panose="02000000000000000000" pitchFamily="2" charset="0"/>
                <a:ea typeface="Calibri" panose="020F0502020204030204" pitchFamily="34" charset="0"/>
                <a:cs typeface="DokChampa" panose="020B0604020202020204" pitchFamily="34" charset="-34"/>
              </a:rPr>
              <a:t>12</a:t>
            </a:r>
            <a:r>
              <a:rPr lang="en-US" b="1" baseline="30000" dirty="0" smtClean="0">
                <a:solidFill>
                  <a:srgbClr val="262626"/>
                </a:solidFill>
                <a:effectLst/>
                <a:latin typeface="Ebrima" panose="02000000000000000000" pitchFamily="2" charset="0"/>
                <a:ea typeface="Calibri" panose="020F0502020204030204" pitchFamily="34" charset="0"/>
                <a:cs typeface="DokChampa" panose="020B0604020202020204" pitchFamily="34" charset="-34"/>
              </a:rPr>
              <a:t>30 </a:t>
            </a:r>
            <a:r>
              <a:rPr lang="en-US" dirty="0">
                <a:solidFill>
                  <a:srgbClr val="262626"/>
                </a:solidFill>
                <a:effectLst/>
                <a:latin typeface="Ebrima" panose="02000000000000000000" pitchFamily="2" charset="0"/>
                <a:ea typeface="Calibri" panose="020F0502020204030204" pitchFamily="34" charset="0"/>
                <a:cs typeface="DokChampa" panose="020B0604020202020204" pitchFamily="34" charset="-34"/>
                <a:sym typeface="Wingdings 2" panose="05020102010507070707" pitchFamily="18" charset="2"/>
              </a:rPr>
              <a:t></a:t>
            </a:r>
            <a:r>
              <a:rPr lang="en-US" b="1" dirty="0">
                <a:solidFill>
                  <a:srgbClr val="262626"/>
                </a:solidFill>
                <a:effectLst/>
                <a:latin typeface="Ebrima" panose="02000000000000000000" pitchFamily="2" charset="0"/>
                <a:ea typeface="Calibri" panose="020F0502020204030204" pitchFamily="34" charset="0"/>
                <a:cs typeface="DokChampa" panose="020B0604020202020204" pitchFamily="34" charset="-34"/>
              </a:rPr>
              <a:t> </a:t>
            </a:r>
            <a:r>
              <a:rPr lang="en-US" b="1" dirty="0" smtClean="0">
                <a:solidFill>
                  <a:srgbClr val="262626"/>
                </a:solidFill>
                <a:effectLst/>
                <a:latin typeface="Ebrima" panose="02000000000000000000" pitchFamily="2" charset="0"/>
                <a:ea typeface="Calibri" panose="020F0502020204030204" pitchFamily="34" charset="0"/>
                <a:cs typeface="DokChampa" panose="020B0604020202020204" pitchFamily="34" charset="-34"/>
              </a:rPr>
              <a:t>145</a:t>
            </a:r>
            <a:r>
              <a:rPr lang="en-US" b="1" baseline="30000" dirty="0" smtClean="0">
                <a:solidFill>
                  <a:srgbClr val="262626"/>
                </a:solidFill>
                <a:latin typeface="Ebrima" panose="02000000000000000000" pitchFamily="2" charset="0"/>
                <a:ea typeface="Calibri" panose="020F0502020204030204" pitchFamily="34" charset="0"/>
                <a:cs typeface="DokChampa" panose="020B0604020202020204" pitchFamily="34" charset="-34"/>
              </a:rPr>
              <a:t> </a:t>
            </a:r>
            <a:r>
              <a:rPr lang="en-US" b="1" dirty="0" smtClean="0">
                <a:solidFill>
                  <a:srgbClr val="262626"/>
                </a:solidFill>
                <a:effectLst/>
                <a:latin typeface="Ebrima" panose="02000000000000000000" pitchFamily="2" charset="0"/>
                <a:ea typeface="Calibri" panose="020F0502020204030204" pitchFamily="34" charset="0"/>
                <a:cs typeface="DokChampa" panose="020B0604020202020204" pitchFamily="34" charset="-34"/>
              </a:rPr>
              <a:t> </a:t>
            </a:r>
            <a:r>
              <a:rPr lang="en-US" sz="1200" b="1" dirty="0">
                <a:solidFill>
                  <a:srgbClr val="262626"/>
                </a:solidFill>
                <a:effectLst/>
                <a:latin typeface="Ebrima" panose="02000000000000000000" pitchFamily="2" charset="0"/>
                <a:ea typeface="Calibri" panose="020F0502020204030204" pitchFamily="34" charset="0"/>
                <a:cs typeface="DokChampa" panose="020B0604020202020204" pitchFamily="34" charset="-34"/>
              </a:rPr>
              <a:t>PM</a:t>
            </a:r>
            <a:r>
              <a:rPr lang="en-US" sz="2300" b="1" dirty="0">
                <a:solidFill>
                  <a:srgbClr val="262626"/>
                </a:solidFill>
                <a:effectLst/>
                <a:latin typeface="Ebrima" panose="02000000000000000000" pitchFamily="2" charset="0"/>
                <a:ea typeface="Calibri" panose="020F0502020204030204" pitchFamily="34" charset="0"/>
                <a:cs typeface="DokChampa" panose="020B0604020202020204" pitchFamily="34" charset="-34"/>
              </a:rPr>
              <a:t> </a:t>
            </a:r>
            <a:r>
              <a:rPr lang="en-US" b="1" dirty="0">
                <a:solidFill>
                  <a:srgbClr val="262626"/>
                </a:solidFill>
                <a:effectLst/>
                <a:latin typeface="Ebrima" panose="02000000000000000000" pitchFamily="2" charset="0"/>
                <a:ea typeface="Calibri" panose="020F0502020204030204" pitchFamily="34" charset="0"/>
                <a:cs typeface="DokChampa" panose="020B0604020202020204" pitchFamily="34" charset="-34"/>
                <a:sym typeface="Wingdings 2" panose="05020102010507070707" pitchFamily="18" charset="2"/>
              </a:rPr>
              <a:t></a:t>
            </a:r>
            <a:r>
              <a:rPr lang="en-US" sz="2300" b="1" dirty="0">
                <a:solidFill>
                  <a:srgbClr val="262626"/>
                </a:solidFill>
                <a:effectLst/>
                <a:latin typeface="Ebrima" panose="02000000000000000000" pitchFamily="2" charset="0"/>
                <a:ea typeface="Calibri" panose="020F0502020204030204" pitchFamily="34" charset="0"/>
                <a:cs typeface="DokChampa" panose="020B0604020202020204" pitchFamily="34" charset="-34"/>
              </a:rPr>
              <a:t> </a:t>
            </a:r>
            <a:r>
              <a:rPr lang="en-US" sz="1200" b="1" dirty="0">
                <a:solidFill>
                  <a:srgbClr val="262626"/>
                </a:solidFill>
                <a:effectLst/>
                <a:latin typeface="Ebrima" panose="02000000000000000000" pitchFamily="2" charset="0"/>
                <a:ea typeface="Calibri" panose="020F0502020204030204" pitchFamily="34" charset="0"/>
                <a:cs typeface="DokChampa" panose="020B0604020202020204" pitchFamily="34" charset="-34"/>
              </a:rPr>
              <a:t>RM </a:t>
            </a:r>
            <a:r>
              <a:rPr lang="en-US" b="1" dirty="0">
                <a:solidFill>
                  <a:srgbClr val="262626"/>
                </a:solidFill>
                <a:effectLst/>
                <a:latin typeface="Ebrima" panose="02000000000000000000" pitchFamily="2" charset="0"/>
                <a:ea typeface="Calibri" panose="020F0502020204030204" pitchFamily="34" charset="0"/>
                <a:cs typeface="DokChampa" panose="020B0604020202020204" pitchFamily="34" charset="-34"/>
              </a:rPr>
              <a:t>36 </a:t>
            </a:r>
            <a:r>
              <a:rPr lang="en-US" b="1" dirty="0">
                <a:solidFill>
                  <a:srgbClr val="262626"/>
                </a:solidFill>
                <a:effectLst/>
                <a:latin typeface="Ebrima" panose="02000000000000000000" pitchFamily="2" charset="0"/>
                <a:ea typeface="Calibri" panose="020F0502020204030204" pitchFamily="34" charset="0"/>
                <a:cs typeface="DokChampa" panose="020B0604020202020204" pitchFamily="34" charset="-34"/>
                <a:sym typeface="Wingdings 2" panose="05020102010507070707" pitchFamily="18" charset="2"/>
              </a:rPr>
              <a:t></a:t>
            </a:r>
            <a:r>
              <a:rPr lang="en-US" b="1" dirty="0">
                <a:solidFill>
                  <a:srgbClr val="262626"/>
                </a:solidFill>
                <a:effectLst/>
                <a:latin typeface="Ebrima" panose="02000000000000000000" pitchFamily="2" charset="0"/>
                <a:ea typeface="Calibri" panose="020F0502020204030204" pitchFamily="34" charset="0"/>
                <a:cs typeface="DokChampa" panose="020B0604020202020204" pitchFamily="34" charset="-34"/>
              </a:rPr>
              <a:t> 355</a:t>
            </a:r>
            <a:endParaRPr lang="en-US" dirty="0">
              <a:effectLst/>
              <a:ea typeface="Calibri" panose="020F0502020204030204" pitchFamily="34" charset="0"/>
              <a:cs typeface="Times New Roman" panose="02020603050405020304" pitchFamily="18" charset="0"/>
            </a:endParaRPr>
          </a:p>
        </p:txBody>
      </p:sp>
      <p:sp>
        <p:nvSpPr>
          <p:cNvPr id="3" name="Rectangle 2"/>
          <p:cNvSpPr/>
          <p:nvPr/>
        </p:nvSpPr>
        <p:spPr>
          <a:xfrm>
            <a:off x="3120033" y="4785891"/>
            <a:ext cx="8023779" cy="729430"/>
          </a:xfrm>
          <a:prstGeom prst="rect">
            <a:avLst/>
          </a:prstGeom>
        </p:spPr>
        <p:txBody>
          <a:bodyPr wrap="square">
            <a:spAutoFit/>
          </a:bodyPr>
          <a:lstStyle/>
          <a:p>
            <a:pPr>
              <a:lnSpc>
                <a:spcPct val="115000"/>
              </a:lnSpc>
            </a:pPr>
            <a:r>
              <a:rPr lang="en-US" sz="3600" b="1" spc="70" dirty="0">
                <a:solidFill>
                  <a:srgbClr val="262626"/>
                </a:solidFill>
                <a:latin typeface="Ebrima" panose="02000000000000000000" pitchFamily="2" charset="0"/>
                <a:ea typeface="Dotum" panose="020B0600000101010101" pitchFamily="34" charset="-127"/>
                <a:cs typeface="Levenim MT" panose="02010502060101010101" pitchFamily="2" charset="-79"/>
              </a:rPr>
              <a:t>o</a:t>
            </a:r>
            <a:r>
              <a:rPr lang="en-US" sz="3600" b="1" spc="70" dirty="0" smtClean="0">
                <a:solidFill>
                  <a:srgbClr val="262626"/>
                </a:solidFill>
                <a:latin typeface="Ebrima" panose="02000000000000000000" pitchFamily="2" charset="0"/>
                <a:ea typeface="Dotum" panose="020B0600000101010101" pitchFamily="34" charset="-127"/>
                <a:cs typeface="Levenim MT" panose="02010502060101010101" pitchFamily="2" charset="-79"/>
              </a:rPr>
              <a:t>ur students. who are they?</a:t>
            </a:r>
            <a:endParaRPr lang="en-US" sz="3600" dirty="0" smtClean="0">
              <a:latin typeface="Calibri" panose="020F0502020204030204" pitchFamily="34" charset="0"/>
              <a:ea typeface="Dotum" panose="020B0600000101010101" pitchFamily="34" charset="-127"/>
              <a:cs typeface="Times New Roman" panose="02020603050405020304" pitchFamily="18" charset="0"/>
            </a:endParaRPr>
          </a:p>
        </p:txBody>
      </p:sp>
      <p:sp>
        <p:nvSpPr>
          <p:cNvPr id="31" name="Rectangle 30"/>
          <p:cNvSpPr/>
          <p:nvPr/>
        </p:nvSpPr>
        <p:spPr>
          <a:xfrm flipV="1">
            <a:off x="3219509" y="4711965"/>
            <a:ext cx="7593881" cy="9412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6" name="Rectangle 25"/>
          <p:cNvSpPr/>
          <p:nvPr/>
        </p:nvSpPr>
        <p:spPr>
          <a:xfrm>
            <a:off x="3128761" y="6090149"/>
            <a:ext cx="8477231" cy="616095"/>
          </a:xfrm>
          <a:prstGeom prst="rect">
            <a:avLst/>
          </a:prstGeom>
          <a:noFill/>
          <a:ln w="2540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07000"/>
              </a:lnSpc>
            </a:pPr>
            <a:r>
              <a:rPr lang="en-US" b="1" spc="30" dirty="0" smtClean="0">
                <a:solidFill>
                  <a:schemeClr val="tx1">
                    <a:lumMod val="85000"/>
                    <a:lumOff val="15000"/>
                  </a:schemeClr>
                </a:solidFill>
                <a:latin typeface="Ebrima"/>
                <a:ea typeface="Dotum"/>
                <a:cs typeface="Levenim MT"/>
              </a:rPr>
              <a:t>facilitated </a:t>
            </a:r>
            <a:r>
              <a:rPr lang="en-US" b="1" spc="30" dirty="0">
                <a:solidFill>
                  <a:schemeClr val="tx1">
                    <a:lumMod val="85000"/>
                    <a:lumOff val="15000"/>
                  </a:schemeClr>
                </a:solidFill>
                <a:latin typeface="Ebrima"/>
                <a:ea typeface="Dotum"/>
                <a:cs typeface="Levenim MT"/>
              </a:rPr>
              <a:t>by </a:t>
            </a:r>
            <a:r>
              <a:rPr lang="en-US" b="1" spc="30" dirty="0" smtClean="0">
                <a:solidFill>
                  <a:schemeClr val="tx1">
                    <a:lumMod val="85000"/>
                    <a:lumOff val="15000"/>
                  </a:schemeClr>
                </a:solidFill>
                <a:latin typeface="Ebrima"/>
                <a:ea typeface="Dotum"/>
                <a:cs typeface="Levenim MT"/>
              </a:rPr>
              <a:t>bonnie ripley </a:t>
            </a:r>
            <a:r>
              <a:rPr lang="en-US" sz="1600" b="1" dirty="0" smtClean="0">
                <a:solidFill>
                  <a:srgbClr val="262626"/>
                </a:solidFill>
                <a:latin typeface="Ebrima" panose="02000000000000000000" pitchFamily="2" charset="0"/>
                <a:ea typeface="Calibri" panose="020F0502020204030204" pitchFamily="34" charset="0"/>
                <a:cs typeface="DokChampa" panose="020B0604020202020204" pitchFamily="34" charset="-34"/>
                <a:sym typeface="Wingdings 2" panose="05020102010507070707" pitchFamily="18" charset="2"/>
              </a:rPr>
              <a:t></a:t>
            </a:r>
            <a:r>
              <a:rPr lang="en-US" b="1" dirty="0" smtClean="0">
                <a:solidFill>
                  <a:srgbClr val="262626"/>
                </a:solidFill>
                <a:latin typeface="Ebrima" panose="02000000000000000000" pitchFamily="2" charset="0"/>
                <a:ea typeface="Calibri" panose="020F0502020204030204" pitchFamily="34" charset="0"/>
                <a:cs typeface="DokChampa" panose="020B0604020202020204" pitchFamily="34" charset="-34"/>
                <a:sym typeface="Wingdings 2" panose="05020102010507070707" pitchFamily="18" charset="2"/>
              </a:rPr>
              <a:t> biology faculty + program review data liaison</a:t>
            </a:r>
            <a:endParaRPr lang="en-US" b="1" dirty="0">
              <a:solidFill>
                <a:schemeClr val="tx1">
                  <a:lumMod val="85000"/>
                  <a:lumOff val="15000"/>
                </a:schemeClr>
              </a:solidFill>
              <a:ea typeface="Calibri"/>
              <a:cs typeface="Times New Roman"/>
            </a:endParaRPr>
          </a:p>
          <a:p>
            <a:pPr>
              <a:lnSpc>
                <a:spcPct val="107000"/>
              </a:lnSpc>
            </a:pPr>
            <a:r>
              <a:rPr lang="en-US" b="1" spc="30" dirty="0" smtClean="0">
                <a:solidFill>
                  <a:schemeClr val="tx1">
                    <a:lumMod val="85000"/>
                    <a:lumOff val="15000"/>
                  </a:schemeClr>
                </a:solidFill>
                <a:effectLst/>
                <a:latin typeface="Ebrima"/>
                <a:ea typeface="Dotum"/>
                <a:cs typeface="Levenim MT"/>
              </a:rPr>
              <a:t>sponsored by the offices of </a:t>
            </a:r>
            <a:r>
              <a:rPr lang="en-US" b="1" spc="30" dirty="0" err="1" smtClean="0">
                <a:solidFill>
                  <a:schemeClr val="tx1">
                    <a:lumMod val="85000"/>
                    <a:lumOff val="15000"/>
                  </a:schemeClr>
                </a:solidFill>
                <a:effectLst/>
                <a:latin typeface="Ebrima"/>
                <a:ea typeface="Dotum"/>
                <a:cs typeface="Levenim MT"/>
              </a:rPr>
              <a:t>pd</a:t>
            </a:r>
            <a:r>
              <a:rPr lang="en-US" b="1" spc="30" dirty="0" smtClean="0">
                <a:solidFill>
                  <a:schemeClr val="tx1">
                    <a:lumMod val="85000"/>
                    <a:lumOff val="15000"/>
                  </a:schemeClr>
                </a:solidFill>
                <a:effectLst/>
                <a:latin typeface="Ebrima"/>
                <a:ea typeface="Dotum"/>
                <a:cs typeface="Levenim MT"/>
              </a:rPr>
              <a:t> + </a:t>
            </a:r>
            <a:r>
              <a:rPr lang="en-US" b="1" spc="30" dirty="0" smtClean="0">
                <a:solidFill>
                  <a:schemeClr val="tx1">
                    <a:lumMod val="85000"/>
                    <a:lumOff val="15000"/>
                  </a:schemeClr>
                </a:solidFill>
                <a:latin typeface="Ebrima"/>
                <a:ea typeface="Dotum"/>
                <a:cs typeface="Levenim MT"/>
              </a:rPr>
              <a:t>equity and success</a:t>
            </a:r>
            <a:r>
              <a:rPr lang="en-US" b="1" spc="30" dirty="0" smtClean="0">
                <a:solidFill>
                  <a:schemeClr val="tx1">
                    <a:lumMod val="85000"/>
                    <a:lumOff val="15000"/>
                  </a:schemeClr>
                </a:solidFill>
                <a:effectLst/>
                <a:latin typeface="Ebrima"/>
                <a:ea typeface="Dotum"/>
                <a:cs typeface="Levenim MT"/>
              </a:rPr>
              <a:t> </a:t>
            </a:r>
            <a:endParaRPr lang="en-US" b="1" dirty="0">
              <a:solidFill>
                <a:schemeClr val="tx1">
                  <a:lumMod val="85000"/>
                  <a:lumOff val="15000"/>
                </a:schemeClr>
              </a:solidFill>
              <a:effectLst/>
              <a:latin typeface="Calibri"/>
              <a:ea typeface="Calibri"/>
              <a:cs typeface="Times New Roman"/>
            </a:endParaRPr>
          </a:p>
        </p:txBody>
      </p:sp>
      <p:sp>
        <p:nvSpPr>
          <p:cNvPr id="37" name="Rectangle 36"/>
          <p:cNvSpPr/>
          <p:nvPr/>
        </p:nvSpPr>
        <p:spPr>
          <a:xfrm>
            <a:off x="7644990" y="5921180"/>
            <a:ext cx="5609075" cy="300001"/>
          </a:xfrm>
          <a:prstGeom prst="rect">
            <a:avLst/>
          </a:prstGeom>
          <a:noFill/>
          <a:ln w="2540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nSpc>
                <a:spcPct val="107000"/>
              </a:lnSpc>
              <a:spcBef>
                <a:spcPts val="0"/>
              </a:spcBef>
              <a:spcAft>
                <a:spcPts val="0"/>
              </a:spcAft>
            </a:pPr>
            <a:endParaRPr lang="en-US" b="1" dirty="0">
              <a:solidFill>
                <a:schemeClr val="tx1">
                  <a:lumMod val="85000"/>
                  <a:lumOff val="15000"/>
                </a:schemeClr>
              </a:solidFill>
              <a:effectLst/>
              <a:latin typeface="Calibri"/>
              <a:ea typeface="Calibri"/>
              <a:cs typeface="Times New Roman"/>
            </a:endParaRPr>
          </a:p>
        </p:txBody>
      </p:sp>
      <p:sp>
        <p:nvSpPr>
          <p:cNvPr id="52" name="Rectangle 51"/>
          <p:cNvSpPr/>
          <p:nvPr/>
        </p:nvSpPr>
        <p:spPr>
          <a:xfrm flipV="1">
            <a:off x="3219509" y="5521785"/>
            <a:ext cx="7593881" cy="9412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Tree>
    <p:extLst>
      <p:ext uri="{BB962C8B-B14F-4D97-AF65-F5344CB8AC3E}">
        <p14:creationId xmlns:p14="http://schemas.microsoft.com/office/powerpoint/2010/main" val="99290348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Grossmont Population by Ethnicity</a:t>
            </a:r>
            <a:endParaRPr lang="en-US"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9533" y="163287"/>
            <a:ext cx="11082867" cy="65096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508000" y="6260068"/>
            <a:ext cx="1679434" cy="369332"/>
          </a:xfrm>
          <a:prstGeom prst="rect">
            <a:avLst/>
          </a:prstGeom>
          <a:noFill/>
        </p:spPr>
        <p:txBody>
          <a:bodyPr wrap="none" rtlCol="0">
            <a:spAutoFit/>
          </a:bodyPr>
          <a:lstStyle/>
          <a:p>
            <a:r>
              <a:rPr lang="en-US" dirty="0" smtClean="0"/>
              <a:t>CCCO Scorecard</a:t>
            </a:r>
            <a:endParaRPr lang="en-US" dirty="0"/>
          </a:p>
        </p:txBody>
      </p:sp>
    </p:spTree>
    <p:extLst>
      <p:ext uri="{BB962C8B-B14F-4D97-AF65-F5344CB8AC3E}">
        <p14:creationId xmlns:p14="http://schemas.microsoft.com/office/powerpoint/2010/main" val="37101618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74638"/>
            <a:ext cx="10972800" cy="1143000"/>
          </a:xfrm>
        </p:spPr>
        <p:txBody>
          <a:bodyPr/>
          <a:lstStyle/>
          <a:p>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0883" y="506161"/>
            <a:ext cx="11380856" cy="60306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481830" y="6199509"/>
            <a:ext cx="5951373" cy="369332"/>
          </a:xfrm>
          <a:prstGeom prst="rect">
            <a:avLst/>
          </a:prstGeom>
          <a:noFill/>
        </p:spPr>
        <p:txBody>
          <a:bodyPr wrap="none" rtlCol="0">
            <a:spAutoFit/>
          </a:bodyPr>
          <a:lstStyle/>
          <a:p>
            <a:r>
              <a:rPr lang="en-US" dirty="0" smtClean="0"/>
              <a:t>Grossmont 2014 Data Compared to Census 2010 Service Area</a:t>
            </a:r>
            <a:endParaRPr lang="en-US" dirty="0"/>
          </a:p>
        </p:txBody>
      </p:sp>
    </p:spTree>
    <p:extLst>
      <p:ext uri="{BB962C8B-B14F-4D97-AF65-F5344CB8AC3E}">
        <p14:creationId xmlns:p14="http://schemas.microsoft.com/office/powerpoint/2010/main" val="231500111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Grossmont Students by Gender</a:t>
            </a: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261257"/>
            <a:ext cx="11806745" cy="6977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6951257" y="1357664"/>
            <a:ext cx="3626377" cy="707886"/>
          </a:xfrm>
          <a:prstGeom prst="rect">
            <a:avLst/>
          </a:prstGeom>
          <a:noFill/>
        </p:spPr>
        <p:txBody>
          <a:bodyPr wrap="none" rtlCol="0">
            <a:spAutoFit/>
          </a:bodyPr>
          <a:lstStyle/>
          <a:p>
            <a:r>
              <a:rPr lang="en-US" sz="4000" dirty="0" smtClean="0"/>
              <a:t>SD County 50:50</a:t>
            </a:r>
            <a:endParaRPr lang="en-US" sz="4000" dirty="0"/>
          </a:p>
        </p:txBody>
      </p:sp>
      <p:sp>
        <p:nvSpPr>
          <p:cNvPr id="6" name="TextBox 5"/>
          <p:cNvSpPr txBox="1"/>
          <p:nvPr/>
        </p:nvSpPr>
        <p:spPr>
          <a:xfrm>
            <a:off x="508000" y="6260068"/>
            <a:ext cx="1679434" cy="369332"/>
          </a:xfrm>
          <a:prstGeom prst="rect">
            <a:avLst/>
          </a:prstGeom>
          <a:noFill/>
        </p:spPr>
        <p:txBody>
          <a:bodyPr wrap="none" rtlCol="0">
            <a:spAutoFit/>
          </a:bodyPr>
          <a:lstStyle/>
          <a:p>
            <a:r>
              <a:rPr lang="en-US" dirty="0" smtClean="0"/>
              <a:t>CCCO Scorecard</a:t>
            </a:r>
            <a:endParaRPr lang="en-US" dirty="0"/>
          </a:p>
        </p:txBody>
      </p:sp>
    </p:spTree>
    <p:extLst>
      <p:ext uri="{BB962C8B-B14F-4D97-AF65-F5344CB8AC3E}">
        <p14:creationId xmlns:p14="http://schemas.microsoft.com/office/powerpoint/2010/main" val="28191921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Student’s Parents Education</a:t>
            </a:r>
            <a:endParaRPr lang="en-US" dirty="0"/>
          </a:p>
        </p:txBody>
      </p:sp>
      <p:sp>
        <p:nvSpPr>
          <p:cNvPr id="4" name="Slide Number Placeholder 3"/>
          <p:cNvSpPr>
            <a:spLocks noGrp="1"/>
          </p:cNvSpPr>
          <p:nvPr>
            <p:ph type="sldNum" sz="quarter" idx="12"/>
          </p:nvPr>
        </p:nvSpPr>
        <p:spPr/>
        <p:txBody>
          <a:bodyPr/>
          <a:lstStyle/>
          <a:p>
            <a:fld id="{AA800BDF-7CA0-4F0E-9DB8-2BB12D865371}" type="slidenum">
              <a:rPr lang="en-US" smtClean="0"/>
              <a:pPr/>
              <a:t>13</a:t>
            </a:fld>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3210465946"/>
              </p:ext>
            </p:extLst>
          </p:nvPr>
        </p:nvGraphicFramePr>
        <p:xfrm>
          <a:off x="1160645" y="1772567"/>
          <a:ext cx="9870713" cy="2377440"/>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3256764"/>
                <a:gridCol w="100421"/>
                <a:gridCol w="3256764"/>
                <a:gridCol w="3256764"/>
              </a:tblGrid>
              <a:tr h="594360">
                <a:tc>
                  <a:txBody>
                    <a:bodyPr/>
                    <a:lstStyle/>
                    <a:p>
                      <a:pPr algn="ctr" fontAlgn="b"/>
                      <a:endParaRPr lang="en-US" sz="2520" b="0" i="0" u="none" strike="noStrike" baseline="0" dirty="0">
                        <a:solidFill>
                          <a:srgbClr val="000000"/>
                        </a:solidFill>
                        <a:effectLst/>
                        <a:latin typeface="Calibri"/>
                      </a:endParaRPr>
                    </a:p>
                  </a:txBody>
                  <a:tcPr marL="16287" marR="16287" marT="12215" marB="0" anchor="ctr"/>
                </a:tc>
                <a:tc>
                  <a:txBody>
                    <a:bodyPr/>
                    <a:lstStyle/>
                    <a:p>
                      <a:pPr algn="ctr" fontAlgn="b"/>
                      <a:endParaRPr lang="en-US" sz="2520" b="0" i="0" u="none" strike="noStrike" baseline="0" dirty="0">
                        <a:solidFill>
                          <a:srgbClr val="000000"/>
                        </a:solidFill>
                        <a:effectLst/>
                        <a:latin typeface="Calibri"/>
                      </a:endParaRPr>
                    </a:p>
                  </a:txBody>
                  <a:tcPr marL="16287" marR="16287" marT="12215" marB="0" anchor="ctr"/>
                </a:tc>
                <a:tc>
                  <a:txBody>
                    <a:bodyPr/>
                    <a:lstStyle/>
                    <a:p>
                      <a:pPr algn="ctr" fontAlgn="b"/>
                      <a:r>
                        <a:rPr lang="en-US" sz="3200" b="0" i="0" u="none" strike="noStrike" baseline="0" dirty="0">
                          <a:solidFill>
                            <a:schemeClr val="bg1"/>
                          </a:solidFill>
                          <a:effectLst/>
                          <a:latin typeface="Calibri"/>
                        </a:rPr>
                        <a:t>Mother</a:t>
                      </a:r>
                    </a:p>
                  </a:txBody>
                  <a:tcPr marL="16287" marR="16287" marT="12215" marB="0" anchor="ctr"/>
                </a:tc>
                <a:tc>
                  <a:txBody>
                    <a:bodyPr/>
                    <a:lstStyle/>
                    <a:p>
                      <a:pPr algn="ctr" fontAlgn="b"/>
                      <a:r>
                        <a:rPr lang="en-US" sz="3600" b="0" i="0" u="none" strike="noStrike" baseline="0" dirty="0">
                          <a:solidFill>
                            <a:schemeClr val="bg1"/>
                          </a:solidFill>
                          <a:effectLst/>
                          <a:latin typeface="Calibri"/>
                        </a:rPr>
                        <a:t>Father</a:t>
                      </a:r>
                    </a:p>
                  </a:txBody>
                  <a:tcPr marL="16287" marR="16287" marT="12215" marB="0" anchor="ctr"/>
                </a:tc>
              </a:tr>
              <a:tr h="594360">
                <a:tc gridSpan="2">
                  <a:txBody>
                    <a:bodyPr/>
                    <a:lstStyle/>
                    <a:p>
                      <a:pPr algn="ctr" fontAlgn="b"/>
                      <a:r>
                        <a:rPr lang="en-US" sz="2520" b="0" i="0" u="none" strike="noStrike" baseline="0" dirty="0">
                          <a:solidFill>
                            <a:srgbClr val="000000"/>
                          </a:solidFill>
                          <a:effectLst/>
                          <a:latin typeface="Calibri"/>
                        </a:rPr>
                        <a:t>No college degree</a:t>
                      </a:r>
                    </a:p>
                  </a:txBody>
                  <a:tcPr marL="16287" marR="16287" marT="12215" marB="0" anchor="ctr"/>
                </a:tc>
                <a:tc hMerge="1">
                  <a:txBody>
                    <a:bodyPr/>
                    <a:lstStyle/>
                    <a:p>
                      <a:endParaRPr lang="en-US"/>
                    </a:p>
                  </a:txBody>
                  <a:tcPr/>
                </a:tc>
                <a:tc>
                  <a:txBody>
                    <a:bodyPr/>
                    <a:lstStyle/>
                    <a:p>
                      <a:pPr algn="ctr" fontAlgn="b"/>
                      <a:r>
                        <a:rPr lang="en-US" sz="2520" b="0" i="0" u="none" strike="noStrike" baseline="0" dirty="0" smtClean="0">
                          <a:solidFill>
                            <a:srgbClr val="000000"/>
                          </a:solidFill>
                          <a:effectLst/>
                          <a:latin typeface="Calibri"/>
                        </a:rPr>
                        <a:t>55.6%</a:t>
                      </a:r>
                      <a:endParaRPr lang="en-US" sz="2520" b="0" i="0" u="none" strike="noStrike" baseline="0" dirty="0">
                        <a:solidFill>
                          <a:srgbClr val="000000"/>
                        </a:solidFill>
                        <a:effectLst/>
                        <a:latin typeface="Calibri"/>
                      </a:endParaRPr>
                    </a:p>
                  </a:txBody>
                  <a:tcPr marL="16287" marR="16287" marT="12215" marB="0" anchor="ctr"/>
                </a:tc>
                <a:tc>
                  <a:txBody>
                    <a:bodyPr/>
                    <a:lstStyle/>
                    <a:p>
                      <a:pPr algn="ctr" fontAlgn="b"/>
                      <a:r>
                        <a:rPr lang="en-US" sz="2520" b="0" i="0" u="none" strike="noStrike" baseline="0" dirty="0" smtClean="0">
                          <a:solidFill>
                            <a:srgbClr val="000000"/>
                          </a:solidFill>
                          <a:effectLst/>
                          <a:latin typeface="Calibri"/>
                        </a:rPr>
                        <a:t>57.6%</a:t>
                      </a:r>
                      <a:endParaRPr lang="en-US" sz="2520" b="0" i="0" u="none" strike="noStrike" baseline="0" dirty="0">
                        <a:solidFill>
                          <a:srgbClr val="000000"/>
                        </a:solidFill>
                        <a:effectLst/>
                        <a:latin typeface="Calibri"/>
                      </a:endParaRPr>
                    </a:p>
                  </a:txBody>
                  <a:tcPr marL="16287" marR="16287" marT="12215" marB="0" anchor="ctr"/>
                </a:tc>
              </a:tr>
              <a:tr h="594360">
                <a:tc gridSpan="2">
                  <a:txBody>
                    <a:bodyPr/>
                    <a:lstStyle/>
                    <a:p>
                      <a:pPr algn="ctr" fontAlgn="b"/>
                      <a:r>
                        <a:rPr lang="en-US" sz="2520" b="0" i="0" u="none" strike="noStrike" baseline="0">
                          <a:solidFill>
                            <a:srgbClr val="000000"/>
                          </a:solidFill>
                          <a:effectLst/>
                          <a:latin typeface="Calibri"/>
                        </a:rPr>
                        <a:t>College degree</a:t>
                      </a:r>
                    </a:p>
                  </a:txBody>
                  <a:tcPr marL="16287" marR="16287" marT="12215" marB="0" anchor="ctr"/>
                </a:tc>
                <a:tc hMerge="1">
                  <a:txBody>
                    <a:bodyPr/>
                    <a:lstStyle/>
                    <a:p>
                      <a:endParaRPr lang="en-US"/>
                    </a:p>
                  </a:txBody>
                  <a:tcPr/>
                </a:tc>
                <a:tc>
                  <a:txBody>
                    <a:bodyPr/>
                    <a:lstStyle/>
                    <a:p>
                      <a:pPr algn="ctr" fontAlgn="b"/>
                      <a:r>
                        <a:rPr lang="en-US" sz="2520" b="0" i="0" u="none" strike="noStrike" baseline="0" dirty="0" smtClean="0">
                          <a:solidFill>
                            <a:srgbClr val="000000"/>
                          </a:solidFill>
                          <a:effectLst/>
                          <a:latin typeface="Calibri"/>
                        </a:rPr>
                        <a:t>38.2%</a:t>
                      </a:r>
                      <a:endParaRPr lang="en-US" sz="2520" b="0" i="0" u="none" strike="noStrike" baseline="0" dirty="0">
                        <a:solidFill>
                          <a:srgbClr val="000000"/>
                        </a:solidFill>
                        <a:effectLst/>
                        <a:latin typeface="Calibri"/>
                      </a:endParaRPr>
                    </a:p>
                  </a:txBody>
                  <a:tcPr marL="16287" marR="16287" marT="12215" marB="0" anchor="ctr"/>
                </a:tc>
                <a:tc>
                  <a:txBody>
                    <a:bodyPr/>
                    <a:lstStyle/>
                    <a:p>
                      <a:pPr algn="ctr" fontAlgn="b"/>
                      <a:r>
                        <a:rPr lang="en-US" sz="2520" b="0" i="0" u="none" strike="noStrike" baseline="0" dirty="0" smtClean="0">
                          <a:solidFill>
                            <a:srgbClr val="000000"/>
                          </a:solidFill>
                          <a:effectLst/>
                          <a:latin typeface="Calibri"/>
                        </a:rPr>
                        <a:t>32.8%</a:t>
                      </a:r>
                      <a:endParaRPr lang="en-US" sz="2520" b="0" i="0" u="none" strike="noStrike" baseline="0" dirty="0">
                        <a:solidFill>
                          <a:srgbClr val="000000"/>
                        </a:solidFill>
                        <a:effectLst/>
                        <a:latin typeface="Calibri"/>
                      </a:endParaRPr>
                    </a:p>
                  </a:txBody>
                  <a:tcPr marL="16287" marR="16287" marT="12215" marB="0" anchor="ctr"/>
                </a:tc>
              </a:tr>
              <a:tr h="594360">
                <a:tc>
                  <a:txBody>
                    <a:bodyPr/>
                    <a:lstStyle/>
                    <a:p>
                      <a:pPr algn="ctr" fontAlgn="b"/>
                      <a:r>
                        <a:rPr lang="en-US" sz="2520" b="0" i="0" u="none" strike="noStrike" baseline="0" dirty="0">
                          <a:solidFill>
                            <a:srgbClr val="000000"/>
                          </a:solidFill>
                          <a:effectLst/>
                          <a:latin typeface="Calibri"/>
                        </a:rPr>
                        <a:t>Unknown</a:t>
                      </a:r>
                    </a:p>
                  </a:txBody>
                  <a:tcPr marL="16287" marR="16287" marT="12215" marB="0" anchor="ctr"/>
                </a:tc>
                <a:tc>
                  <a:txBody>
                    <a:bodyPr/>
                    <a:lstStyle/>
                    <a:p>
                      <a:pPr algn="ctr" fontAlgn="b"/>
                      <a:endParaRPr lang="en-US" sz="2520" b="0" i="0" u="none" strike="noStrike" baseline="0">
                        <a:solidFill>
                          <a:srgbClr val="000000"/>
                        </a:solidFill>
                        <a:effectLst/>
                        <a:latin typeface="Calibri"/>
                      </a:endParaRPr>
                    </a:p>
                  </a:txBody>
                  <a:tcPr marL="16287" marR="16287" marT="12215" marB="0" anchor="ctr"/>
                </a:tc>
                <a:tc>
                  <a:txBody>
                    <a:bodyPr/>
                    <a:lstStyle/>
                    <a:p>
                      <a:pPr algn="ctr" fontAlgn="b"/>
                      <a:r>
                        <a:rPr lang="en-US" sz="2520" b="0" i="0" u="none" strike="noStrike" baseline="0" dirty="0" smtClean="0">
                          <a:solidFill>
                            <a:srgbClr val="000000"/>
                          </a:solidFill>
                          <a:effectLst/>
                          <a:latin typeface="Calibri"/>
                        </a:rPr>
                        <a:t>6.2%</a:t>
                      </a:r>
                      <a:endParaRPr lang="en-US" sz="2520" b="0" i="0" u="none" strike="noStrike" baseline="0" dirty="0">
                        <a:solidFill>
                          <a:srgbClr val="000000"/>
                        </a:solidFill>
                        <a:effectLst/>
                        <a:latin typeface="Calibri"/>
                      </a:endParaRPr>
                    </a:p>
                  </a:txBody>
                  <a:tcPr marL="16287" marR="16287" marT="12215" marB="0" anchor="ctr"/>
                </a:tc>
                <a:tc>
                  <a:txBody>
                    <a:bodyPr/>
                    <a:lstStyle/>
                    <a:p>
                      <a:pPr algn="ctr" fontAlgn="b"/>
                      <a:r>
                        <a:rPr lang="en-US" sz="2520" b="0" i="0" u="none" strike="noStrike" baseline="0" dirty="0" smtClean="0">
                          <a:solidFill>
                            <a:srgbClr val="000000"/>
                          </a:solidFill>
                          <a:effectLst/>
                          <a:latin typeface="Calibri"/>
                        </a:rPr>
                        <a:t>9.6%</a:t>
                      </a:r>
                      <a:endParaRPr lang="en-US" sz="2520" b="0" i="0" u="none" strike="noStrike" baseline="0" dirty="0">
                        <a:solidFill>
                          <a:srgbClr val="000000"/>
                        </a:solidFill>
                        <a:effectLst/>
                        <a:latin typeface="Calibri"/>
                      </a:endParaRPr>
                    </a:p>
                  </a:txBody>
                  <a:tcPr marL="16287" marR="16287" marT="12215" marB="0" anchor="ctr"/>
                </a:tc>
              </a:tr>
            </a:tbl>
          </a:graphicData>
        </a:graphic>
      </p:graphicFrame>
      <p:sp>
        <p:nvSpPr>
          <p:cNvPr id="5" name="TextBox 4"/>
          <p:cNvSpPr txBox="1"/>
          <p:nvPr/>
        </p:nvSpPr>
        <p:spPr>
          <a:xfrm>
            <a:off x="711200" y="4288974"/>
            <a:ext cx="6849376" cy="1815882"/>
          </a:xfrm>
          <a:prstGeom prst="rect">
            <a:avLst/>
          </a:prstGeom>
          <a:noFill/>
        </p:spPr>
        <p:txBody>
          <a:bodyPr wrap="none" rtlCol="0">
            <a:spAutoFit/>
          </a:bodyPr>
          <a:lstStyle/>
          <a:p>
            <a:r>
              <a:rPr lang="en-US" sz="2800" dirty="0" smtClean="0"/>
              <a:t>Probability (neither parent) = 0.32 </a:t>
            </a:r>
          </a:p>
          <a:p>
            <a:r>
              <a:rPr lang="en-US" sz="2800" dirty="0" smtClean="0"/>
              <a:t>Probability (both parents) = 0.13 </a:t>
            </a:r>
          </a:p>
          <a:p>
            <a:r>
              <a:rPr lang="en-US" sz="2800" dirty="0" smtClean="0"/>
              <a:t>When asked if they are </a:t>
            </a:r>
            <a:r>
              <a:rPr lang="en-US" sz="2800" b="1" dirty="0" smtClean="0"/>
              <a:t>1</a:t>
            </a:r>
            <a:r>
              <a:rPr lang="en-US" sz="2800" b="1" baseline="30000" dirty="0" smtClean="0"/>
              <a:t>st</a:t>
            </a:r>
            <a:r>
              <a:rPr lang="en-US" sz="2800" b="1" dirty="0" smtClean="0"/>
              <a:t> generation</a:t>
            </a:r>
            <a:r>
              <a:rPr lang="en-US" sz="2800" dirty="0" smtClean="0"/>
              <a:t> college </a:t>
            </a:r>
          </a:p>
          <a:p>
            <a:r>
              <a:rPr lang="en-US" sz="2800" dirty="0" smtClean="0"/>
              <a:t>students, 30% say “yes”. </a:t>
            </a:r>
            <a:endParaRPr lang="en-US" sz="2800" dirty="0"/>
          </a:p>
        </p:txBody>
      </p:sp>
      <p:sp>
        <p:nvSpPr>
          <p:cNvPr id="8" name="TextBox 7"/>
          <p:cNvSpPr txBox="1"/>
          <p:nvPr/>
        </p:nvSpPr>
        <p:spPr>
          <a:xfrm>
            <a:off x="406401" y="6421181"/>
            <a:ext cx="2788199" cy="369332"/>
          </a:xfrm>
          <a:prstGeom prst="rect">
            <a:avLst/>
          </a:prstGeom>
          <a:noFill/>
        </p:spPr>
        <p:txBody>
          <a:bodyPr wrap="none" rtlCol="0">
            <a:spAutoFit/>
          </a:bodyPr>
          <a:lstStyle/>
          <a:p>
            <a:r>
              <a:rPr lang="en-US" dirty="0" smtClean="0"/>
              <a:t>2015 CCSSE Student Results</a:t>
            </a:r>
            <a:endParaRPr lang="en-US" dirty="0"/>
          </a:p>
        </p:txBody>
      </p:sp>
    </p:spTree>
    <p:extLst>
      <p:ext uri="{BB962C8B-B14F-4D97-AF65-F5344CB8AC3E}">
        <p14:creationId xmlns:p14="http://schemas.microsoft.com/office/powerpoint/2010/main" val="408718471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Students Receiving Financial Aid</a:t>
            </a:r>
            <a:endParaRPr lang="en-US" dirty="0"/>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3445" y="636814"/>
            <a:ext cx="11168955" cy="5919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8128000" y="3429001"/>
            <a:ext cx="1718740" cy="830997"/>
          </a:xfrm>
          <a:prstGeom prst="rect">
            <a:avLst/>
          </a:prstGeom>
          <a:noFill/>
        </p:spPr>
        <p:txBody>
          <a:bodyPr wrap="none" rtlCol="0">
            <a:spAutoFit/>
          </a:bodyPr>
          <a:lstStyle/>
          <a:p>
            <a:r>
              <a:rPr lang="en-US" sz="4800" dirty="0" smtClean="0"/>
              <a:t>61.9%</a:t>
            </a:r>
            <a:endParaRPr lang="en-US" sz="4800" dirty="0"/>
          </a:p>
        </p:txBody>
      </p:sp>
      <p:cxnSp>
        <p:nvCxnSpPr>
          <p:cNvPr id="5" name="Straight Arrow Connector 4"/>
          <p:cNvCxnSpPr/>
          <p:nvPr/>
        </p:nvCxnSpPr>
        <p:spPr>
          <a:xfrm flipH="1" flipV="1">
            <a:off x="7112000" y="3352800"/>
            <a:ext cx="1016000" cy="3048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8" name="TextBox 7"/>
          <p:cNvSpPr txBox="1"/>
          <p:nvPr/>
        </p:nvSpPr>
        <p:spPr>
          <a:xfrm>
            <a:off x="9042400" y="152400"/>
            <a:ext cx="1835182" cy="369332"/>
          </a:xfrm>
          <a:prstGeom prst="rect">
            <a:avLst/>
          </a:prstGeom>
          <a:noFill/>
        </p:spPr>
        <p:txBody>
          <a:bodyPr wrap="none" rtlCol="0">
            <a:spAutoFit/>
          </a:bodyPr>
          <a:lstStyle/>
          <a:p>
            <a:r>
              <a:rPr lang="en-US" dirty="0" smtClean="0"/>
              <a:t>CCCCO Data Mart</a:t>
            </a:r>
            <a:endParaRPr lang="en-US" dirty="0"/>
          </a:p>
        </p:txBody>
      </p:sp>
    </p:spTree>
    <p:extLst>
      <p:ext uri="{BB962C8B-B14F-4D97-AF65-F5344CB8AC3E}">
        <p14:creationId xmlns:p14="http://schemas.microsoft.com/office/powerpoint/2010/main" val="38006609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Grossmont Students Citizenship Status</a:t>
            </a:r>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999" y="97971"/>
            <a:ext cx="11141933" cy="62019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896887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Student Educational Goals</a:t>
            </a:r>
            <a:endParaRPr lang="en-US" dirty="0"/>
          </a:p>
        </p:txBody>
      </p:sp>
      <p:sp>
        <p:nvSpPr>
          <p:cNvPr id="4" name="Slide Number Placeholder 3"/>
          <p:cNvSpPr>
            <a:spLocks noGrp="1"/>
          </p:cNvSpPr>
          <p:nvPr>
            <p:ph type="sldNum" sz="quarter" idx="12"/>
          </p:nvPr>
        </p:nvSpPr>
        <p:spPr/>
        <p:txBody>
          <a:bodyPr/>
          <a:lstStyle/>
          <a:p>
            <a:fld id="{AA800BDF-7CA0-4F0E-9DB8-2BB12D865371}" type="slidenum">
              <a:rPr lang="en-US" smtClean="0"/>
              <a:pPr/>
              <a:t>16</a:t>
            </a:fld>
            <a:endParaRPr lang="en-US"/>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1" y="277586"/>
            <a:ext cx="11683591" cy="63518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406401" y="6421181"/>
            <a:ext cx="2788199" cy="369332"/>
          </a:xfrm>
          <a:prstGeom prst="rect">
            <a:avLst/>
          </a:prstGeom>
          <a:noFill/>
        </p:spPr>
        <p:txBody>
          <a:bodyPr wrap="none" rtlCol="0">
            <a:spAutoFit/>
          </a:bodyPr>
          <a:lstStyle/>
          <a:p>
            <a:r>
              <a:rPr lang="en-US" dirty="0" smtClean="0"/>
              <a:t>2015 CCSSE Student Results</a:t>
            </a:r>
            <a:endParaRPr lang="en-US" dirty="0"/>
          </a:p>
        </p:txBody>
      </p:sp>
    </p:spTree>
    <p:extLst>
      <p:ext uri="{BB962C8B-B14F-4D97-AF65-F5344CB8AC3E}">
        <p14:creationId xmlns:p14="http://schemas.microsoft.com/office/powerpoint/2010/main" val="98950624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Special Populations</a:t>
            </a:r>
            <a:endParaRPr lang="en-US" dirty="0"/>
          </a:p>
        </p:txBody>
      </p:sp>
      <p:sp>
        <p:nvSpPr>
          <p:cNvPr id="3" name="Content Placeholder 2"/>
          <p:cNvSpPr>
            <a:spLocks noGrp="1"/>
          </p:cNvSpPr>
          <p:nvPr>
            <p:ph idx="1"/>
          </p:nvPr>
        </p:nvSpPr>
        <p:spPr/>
        <p:txBody>
          <a:bodyPr>
            <a:noAutofit/>
          </a:bodyPr>
          <a:lstStyle/>
          <a:p>
            <a:r>
              <a:rPr lang="en-US" sz="2400" dirty="0" smtClean="0"/>
              <a:t>Immigrant/Refugee/International </a:t>
            </a:r>
          </a:p>
          <a:p>
            <a:pPr lvl="1"/>
            <a:r>
              <a:rPr lang="en-US" sz="2400" dirty="0" smtClean="0"/>
              <a:t>About 6% first-year students enroll in ESL courses</a:t>
            </a:r>
          </a:p>
          <a:p>
            <a:r>
              <a:rPr lang="en-US" sz="2400" dirty="0" smtClean="0"/>
              <a:t>DSPS</a:t>
            </a:r>
          </a:p>
          <a:p>
            <a:pPr lvl="1"/>
            <a:r>
              <a:rPr lang="en-US" sz="2400" dirty="0" smtClean="0"/>
              <a:t>About </a:t>
            </a:r>
            <a:r>
              <a:rPr lang="en-US" sz="2400" dirty="0"/>
              <a:t>8</a:t>
            </a:r>
            <a:r>
              <a:rPr lang="en-US" sz="2400" dirty="0" smtClean="0"/>
              <a:t>% of students receive services</a:t>
            </a:r>
          </a:p>
          <a:p>
            <a:r>
              <a:rPr lang="en-US" sz="2400" dirty="0" smtClean="0"/>
              <a:t>Veterans</a:t>
            </a:r>
          </a:p>
          <a:p>
            <a:pPr lvl="1"/>
            <a:r>
              <a:rPr lang="en-US" sz="2400" dirty="0" smtClean="0"/>
              <a:t>About 4% students receive GI bill benefits</a:t>
            </a:r>
          </a:p>
          <a:p>
            <a:r>
              <a:rPr lang="en-US" sz="2400" dirty="0" smtClean="0"/>
              <a:t>Foster Youth </a:t>
            </a:r>
          </a:p>
          <a:p>
            <a:pPr lvl="1"/>
            <a:r>
              <a:rPr lang="en-US" sz="2400" dirty="0" smtClean="0"/>
              <a:t>About 0.5% students self-identified (&lt; 100)</a:t>
            </a:r>
          </a:p>
          <a:p>
            <a:r>
              <a:rPr lang="en-US" sz="2600" dirty="0" smtClean="0"/>
              <a:t>LGBT</a:t>
            </a:r>
          </a:p>
          <a:p>
            <a:pPr marL="0" indent="0">
              <a:buNone/>
            </a:pPr>
            <a:endParaRPr lang="en-US" sz="2600" dirty="0" smtClean="0"/>
          </a:p>
          <a:p>
            <a:endParaRPr lang="en-US" sz="2400" dirty="0"/>
          </a:p>
        </p:txBody>
      </p:sp>
    </p:spTree>
    <p:extLst>
      <p:ext uri="{BB962C8B-B14F-4D97-AF65-F5344CB8AC3E}">
        <p14:creationId xmlns:p14="http://schemas.microsoft.com/office/powerpoint/2010/main" val="17559532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Further Considerations…</a:t>
            </a:r>
            <a:endParaRPr lang="en-US" dirty="0"/>
          </a:p>
        </p:txBody>
      </p:sp>
      <p:sp>
        <p:nvSpPr>
          <p:cNvPr id="3" name="Content Placeholder 2"/>
          <p:cNvSpPr>
            <a:spLocks noGrp="1"/>
          </p:cNvSpPr>
          <p:nvPr>
            <p:ph idx="1"/>
          </p:nvPr>
        </p:nvSpPr>
        <p:spPr/>
        <p:txBody>
          <a:bodyPr>
            <a:noAutofit/>
          </a:bodyPr>
          <a:lstStyle/>
          <a:p>
            <a:pPr>
              <a:buFont typeface="Arial" panose="020B0604020202020204" pitchFamily="34" charset="0"/>
              <a:buChar char="•"/>
            </a:pPr>
            <a:r>
              <a:rPr lang="en-US" sz="2800" dirty="0" smtClean="0"/>
              <a:t>Health conditions</a:t>
            </a:r>
          </a:p>
          <a:p>
            <a:pPr>
              <a:buFont typeface="Arial" panose="020B0604020202020204" pitchFamily="34" charset="0"/>
              <a:buChar char="•"/>
            </a:pPr>
            <a:r>
              <a:rPr lang="en-US" sz="2800" dirty="0" smtClean="0"/>
              <a:t>In </a:t>
            </a:r>
            <a:r>
              <a:rPr lang="en-US" sz="2800" dirty="0"/>
              <a:t>r</a:t>
            </a:r>
            <a:r>
              <a:rPr lang="en-US" sz="2800" dirty="0" smtClean="0"/>
              <a:t>ecovery</a:t>
            </a:r>
          </a:p>
          <a:p>
            <a:pPr>
              <a:buFont typeface="Arial" panose="020B0604020202020204" pitchFamily="34" charset="0"/>
              <a:buChar char="•"/>
            </a:pPr>
            <a:r>
              <a:rPr lang="en-US" sz="2800" dirty="0" smtClean="0"/>
              <a:t>Formerly incarcerated</a:t>
            </a:r>
          </a:p>
          <a:p>
            <a:pPr>
              <a:buFont typeface="Arial" panose="020B0604020202020204" pitchFamily="34" charset="0"/>
              <a:buChar char="•"/>
            </a:pPr>
            <a:r>
              <a:rPr lang="en-US" sz="2800" dirty="0"/>
              <a:t>Single </a:t>
            </a:r>
            <a:r>
              <a:rPr lang="en-US" sz="2800" dirty="0" smtClean="0"/>
              <a:t>parents</a:t>
            </a:r>
          </a:p>
          <a:p>
            <a:pPr>
              <a:buFont typeface="Arial" panose="020B0604020202020204" pitchFamily="34" charset="0"/>
              <a:buChar char="•"/>
            </a:pPr>
            <a:r>
              <a:rPr lang="en-US" sz="2800" dirty="0" smtClean="0"/>
              <a:t>Complex family situations</a:t>
            </a:r>
          </a:p>
          <a:p>
            <a:pPr>
              <a:buFont typeface="Arial" panose="020B0604020202020204" pitchFamily="34" charset="0"/>
              <a:buChar char="•"/>
            </a:pPr>
            <a:r>
              <a:rPr lang="en-US" sz="2800" dirty="0" smtClean="0"/>
              <a:t>Homeless</a:t>
            </a:r>
          </a:p>
          <a:p>
            <a:pPr>
              <a:buFont typeface="Arial" panose="020B0604020202020204" pitchFamily="34" charset="0"/>
              <a:buChar char="•"/>
            </a:pPr>
            <a:r>
              <a:rPr lang="en-US" sz="2800" dirty="0" smtClean="0"/>
              <a:t>Undocumented</a:t>
            </a:r>
          </a:p>
          <a:p>
            <a:pPr>
              <a:buFont typeface="Arial" panose="020B0604020202020204" pitchFamily="34" charset="0"/>
              <a:buChar char="•"/>
            </a:pPr>
            <a:endParaRPr lang="en-US" sz="2800" dirty="0"/>
          </a:p>
        </p:txBody>
      </p:sp>
    </p:spTree>
    <p:extLst>
      <p:ext uri="{BB962C8B-B14F-4D97-AF65-F5344CB8AC3E}">
        <p14:creationId xmlns:p14="http://schemas.microsoft.com/office/powerpoint/2010/main" val="7872606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 II: Student Success &amp; Equity</a:t>
            </a:r>
            <a:endParaRPr lang="en-US" dirty="0"/>
          </a:p>
        </p:txBody>
      </p:sp>
      <p:pic>
        <p:nvPicPr>
          <p:cNvPr id="3" name="Content Placeholder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56273" y="3648412"/>
            <a:ext cx="3970950" cy="2647300"/>
          </a:xfrm>
          <a:prstGeom prst="rect">
            <a:avLst/>
          </a:prstGeom>
        </p:spPr>
      </p:pic>
      <p:sp>
        <p:nvSpPr>
          <p:cNvPr id="4" name="Cloud Callout 3"/>
          <p:cNvSpPr/>
          <p:nvPr/>
        </p:nvSpPr>
        <p:spPr>
          <a:xfrm>
            <a:off x="3357153" y="1807029"/>
            <a:ext cx="2939144" cy="2068284"/>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Does it matter what “category” students are in?</a:t>
            </a:r>
            <a:endParaRPr lang="en-US" dirty="0"/>
          </a:p>
        </p:txBody>
      </p:sp>
    </p:spTree>
    <p:extLst>
      <p:ext uri="{BB962C8B-B14F-4D97-AF65-F5344CB8AC3E}">
        <p14:creationId xmlns:p14="http://schemas.microsoft.com/office/powerpoint/2010/main" val="8556877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6221906"/>
            <a:ext cx="13021614" cy="10177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174748" y="-902579"/>
            <a:ext cx="533400" cy="100965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 name="Title 1"/>
          <p:cNvSpPr>
            <a:spLocks noGrp="1"/>
          </p:cNvSpPr>
          <p:nvPr>
            <p:ph type="ctrTitle" idx="4294967295"/>
          </p:nvPr>
        </p:nvSpPr>
        <p:spPr>
          <a:xfrm>
            <a:off x="3006885" y="1378882"/>
            <a:ext cx="10714037" cy="599097"/>
          </a:xfrm>
          <a:ln>
            <a:noFill/>
          </a:ln>
        </p:spPr>
        <p:txBody>
          <a:bodyPr>
            <a:normAutofit/>
          </a:bodyPr>
          <a:lstStyle/>
          <a:p>
            <a:pPr>
              <a:lnSpc>
                <a:spcPct val="100000"/>
              </a:lnSpc>
            </a:pPr>
            <a:r>
              <a:rPr lang="en-US" sz="1000" b="1" spc="200" dirty="0" smtClean="0">
                <a:solidFill>
                  <a:srgbClr val="FF9900"/>
                </a:solidFill>
                <a:latin typeface="Ebrima" panose="02000000000000000000" pitchFamily="2" charset="0"/>
                <a:ea typeface="Ebrima" panose="02000000000000000000" pitchFamily="2" charset="0"/>
                <a:cs typeface="Ebrima" panose="02000000000000000000" pitchFamily="2" charset="0"/>
                <a:sym typeface="Wingdings 3" panose="05040102010807070707" pitchFamily="18" charset="2"/>
              </a:rPr>
              <a:t> </a:t>
            </a:r>
            <a:r>
              <a:rPr lang="en-US" sz="2000" b="1" spc="200" dirty="0" smtClean="0">
                <a:solidFill>
                  <a:srgbClr val="FF9900"/>
                </a:solidFill>
                <a:latin typeface="Ebrima" panose="02000000000000000000" pitchFamily="2" charset="0"/>
                <a:ea typeface="Ebrima" panose="02000000000000000000" pitchFamily="2" charset="0"/>
                <a:cs typeface="Ebrima" panose="02000000000000000000" pitchFamily="2" charset="0"/>
                <a:sym typeface="Wingdings 3" panose="05040102010807070707" pitchFamily="18" charset="2"/>
              </a:rPr>
              <a:t></a:t>
            </a:r>
            <a:r>
              <a:rPr lang="en-US" sz="2400" b="1" spc="200" dirty="0" smtClean="0">
                <a:solidFill>
                  <a:srgbClr val="FF9900"/>
                </a:solidFill>
                <a:latin typeface="Ebrima" panose="02000000000000000000" pitchFamily="2" charset="0"/>
                <a:ea typeface="Ebrima" panose="02000000000000000000" pitchFamily="2" charset="0"/>
                <a:cs typeface="Ebrima" panose="02000000000000000000" pitchFamily="2" charset="0"/>
                <a:sym typeface="Wingdings 3" panose="05040102010807070707" pitchFamily="18" charset="2"/>
              </a:rPr>
              <a:t> </a:t>
            </a:r>
            <a:r>
              <a:rPr lang="en-US" sz="2900" b="1" spc="200" dirty="0" smtClean="0">
                <a:solidFill>
                  <a:schemeClr val="accent2">
                    <a:lumMod val="75000"/>
                  </a:schemeClr>
                </a:solidFill>
                <a:latin typeface="Ebrima" panose="02000000000000000000" pitchFamily="2" charset="0"/>
                <a:ea typeface="Ebrima" panose="02000000000000000000" pitchFamily="2" charset="0"/>
                <a:cs typeface="Ebrima" panose="02000000000000000000" pitchFamily="2" charset="0"/>
              </a:rPr>
              <a:t>to reinvigorate at the end of the week</a:t>
            </a:r>
            <a:endParaRPr lang="en-US" sz="2900" spc="400" dirty="0">
              <a:solidFill>
                <a:schemeClr val="tx1">
                  <a:lumMod val="65000"/>
                  <a:lumOff val="35000"/>
                </a:schemeClr>
              </a:solidFill>
            </a:endParaRPr>
          </a:p>
        </p:txBody>
      </p:sp>
      <p:sp>
        <p:nvSpPr>
          <p:cNvPr id="13" name="Title 1"/>
          <p:cNvSpPr txBox="1">
            <a:spLocks/>
          </p:cNvSpPr>
          <p:nvPr/>
        </p:nvSpPr>
        <p:spPr>
          <a:xfrm>
            <a:off x="3032139" y="2490374"/>
            <a:ext cx="7935101" cy="1730800"/>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marL="342900" indent="-279400">
              <a:lnSpc>
                <a:spcPct val="100000"/>
              </a:lnSpc>
            </a:pPr>
            <a:r>
              <a:rPr lang="en-US" sz="2000" b="1" spc="200" dirty="0">
                <a:solidFill>
                  <a:srgbClr val="FF9900"/>
                </a:solidFill>
                <a:latin typeface="Ebrima" panose="02000000000000000000" pitchFamily="2" charset="0"/>
                <a:ea typeface="Ebrima" panose="02000000000000000000" pitchFamily="2" charset="0"/>
                <a:cs typeface="Ebrima" panose="02000000000000000000" pitchFamily="2" charset="0"/>
                <a:sym typeface="Wingdings 3" panose="05040102010807070707" pitchFamily="18" charset="2"/>
              </a:rPr>
              <a:t></a:t>
            </a:r>
            <a:r>
              <a:rPr lang="en-US" sz="3200" b="1" spc="200" dirty="0">
                <a:solidFill>
                  <a:srgbClr val="FF9900"/>
                </a:solidFill>
                <a:latin typeface="Ebrima" panose="02000000000000000000" pitchFamily="2" charset="0"/>
                <a:ea typeface="Ebrima" panose="02000000000000000000" pitchFamily="2" charset="0"/>
                <a:cs typeface="Ebrima" panose="02000000000000000000" pitchFamily="2" charset="0"/>
                <a:sym typeface="Wingdings 3" panose="05040102010807070707" pitchFamily="18" charset="2"/>
              </a:rPr>
              <a:t> </a:t>
            </a:r>
            <a:r>
              <a:rPr lang="en-US" sz="2900" b="1" spc="200" dirty="0" smtClean="0">
                <a:solidFill>
                  <a:schemeClr val="accent2">
                    <a:lumMod val="75000"/>
                  </a:schemeClr>
                </a:solidFill>
                <a:latin typeface="Ebrima" panose="02000000000000000000" pitchFamily="2" charset="0"/>
                <a:ea typeface="Ebrima" panose="02000000000000000000" pitchFamily="2" charset="0"/>
                <a:cs typeface="Ebrima" panose="02000000000000000000" pitchFamily="2" charset="0"/>
              </a:rPr>
              <a:t>to meet and talk with colleagues   from across the campus</a:t>
            </a:r>
          </a:p>
          <a:p>
            <a:pPr marL="292100" indent="-228600">
              <a:lnSpc>
                <a:spcPct val="100000"/>
              </a:lnSpc>
            </a:pPr>
            <a:r>
              <a:rPr lang="en-US" sz="2200" b="1" spc="200" dirty="0" smtClean="0">
                <a:solidFill>
                  <a:schemeClr val="bg1">
                    <a:lumMod val="50000"/>
                  </a:schemeClr>
                </a:solidFill>
                <a:latin typeface="Ebrima" panose="02000000000000000000" pitchFamily="2" charset="0"/>
                <a:ea typeface="Ebrima" panose="02000000000000000000" pitchFamily="2" charset="0"/>
                <a:cs typeface="Ebrima" panose="02000000000000000000" pitchFamily="2" charset="0"/>
              </a:rPr>
              <a:t>   [and, thus, strengthen campus connections]</a:t>
            </a:r>
            <a:endParaRPr lang="en-US" sz="2200" spc="400" dirty="0">
              <a:solidFill>
                <a:schemeClr val="bg1">
                  <a:lumMod val="50000"/>
                </a:schemeClr>
              </a:solidFill>
              <a:latin typeface="Ebrima" panose="02000000000000000000" pitchFamily="2" charset="0"/>
              <a:ea typeface="Ebrima" panose="02000000000000000000" pitchFamily="2" charset="0"/>
              <a:cs typeface="Ebrima" panose="02000000000000000000" pitchFamily="2" charset="0"/>
            </a:endParaRPr>
          </a:p>
          <a:p>
            <a:pPr>
              <a:lnSpc>
                <a:spcPct val="100000"/>
              </a:lnSpc>
            </a:pPr>
            <a:endParaRPr lang="en-US" sz="3200" spc="400" dirty="0">
              <a:solidFill>
                <a:schemeClr val="tx1">
                  <a:lumMod val="65000"/>
                  <a:lumOff val="35000"/>
                </a:schemeClr>
              </a:solidFill>
            </a:endParaRPr>
          </a:p>
        </p:txBody>
      </p:sp>
      <p:sp>
        <p:nvSpPr>
          <p:cNvPr id="14" name="Title 1"/>
          <p:cNvSpPr txBox="1">
            <a:spLocks/>
          </p:cNvSpPr>
          <p:nvPr/>
        </p:nvSpPr>
        <p:spPr>
          <a:xfrm>
            <a:off x="3032139" y="3610486"/>
            <a:ext cx="9185113" cy="1314350"/>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marL="342900" indent="-279400">
              <a:lnSpc>
                <a:spcPct val="100000"/>
              </a:lnSpc>
            </a:pPr>
            <a:r>
              <a:rPr lang="en-US" sz="2000" b="1" spc="200" dirty="0">
                <a:solidFill>
                  <a:srgbClr val="FF9900"/>
                </a:solidFill>
                <a:latin typeface="Ebrima" panose="02000000000000000000" pitchFamily="2" charset="0"/>
                <a:ea typeface="Ebrima" panose="02000000000000000000" pitchFamily="2" charset="0"/>
                <a:cs typeface="Ebrima" panose="02000000000000000000" pitchFamily="2" charset="0"/>
                <a:sym typeface="Wingdings 3" panose="05040102010807070707" pitchFamily="18" charset="2"/>
              </a:rPr>
              <a:t></a:t>
            </a:r>
            <a:r>
              <a:rPr lang="en-US" sz="3200" b="1" spc="200" dirty="0">
                <a:solidFill>
                  <a:srgbClr val="FF9900"/>
                </a:solidFill>
                <a:latin typeface="Ebrima" panose="02000000000000000000" pitchFamily="2" charset="0"/>
                <a:ea typeface="Ebrima" panose="02000000000000000000" pitchFamily="2" charset="0"/>
                <a:cs typeface="Ebrima" panose="02000000000000000000" pitchFamily="2" charset="0"/>
                <a:sym typeface="Wingdings 3" panose="05040102010807070707" pitchFamily="18" charset="2"/>
              </a:rPr>
              <a:t> </a:t>
            </a:r>
            <a:r>
              <a:rPr lang="en-US" sz="2900" b="1" spc="200" dirty="0" smtClean="0">
                <a:solidFill>
                  <a:schemeClr val="accent2">
                    <a:lumMod val="75000"/>
                  </a:schemeClr>
                </a:solidFill>
                <a:latin typeface="Ebrima" panose="02000000000000000000" pitchFamily="2" charset="0"/>
                <a:ea typeface="Ebrima" panose="02000000000000000000" pitchFamily="2" charset="0"/>
                <a:cs typeface="Ebrima" panose="02000000000000000000" pitchFamily="2" charset="0"/>
              </a:rPr>
              <a:t>to engage with provocative ideas and info</a:t>
            </a:r>
          </a:p>
          <a:p>
            <a:pPr marL="342900" indent="-279400">
              <a:lnSpc>
                <a:spcPct val="100000"/>
              </a:lnSpc>
            </a:pPr>
            <a:r>
              <a:rPr lang="en-US" sz="2200" b="1" spc="200" dirty="0" smtClean="0">
                <a:solidFill>
                  <a:schemeClr val="bg1">
                    <a:lumMod val="50000"/>
                  </a:schemeClr>
                </a:solidFill>
                <a:latin typeface="Ebrima" panose="02000000000000000000" pitchFamily="2" charset="0"/>
                <a:ea typeface="Ebrima" panose="02000000000000000000" pitchFamily="2" charset="0"/>
                <a:cs typeface="Ebrima" panose="02000000000000000000" pitchFamily="2" charset="0"/>
              </a:rPr>
              <a:t>	</a:t>
            </a:r>
            <a:r>
              <a:rPr lang="en-US" sz="1100" b="1" spc="200" dirty="0" smtClean="0">
                <a:solidFill>
                  <a:schemeClr val="bg1">
                    <a:lumMod val="50000"/>
                  </a:schemeClr>
                </a:solidFill>
                <a:latin typeface="Ebrima" panose="02000000000000000000" pitchFamily="2" charset="0"/>
                <a:ea typeface="Ebrima" panose="02000000000000000000" pitchFamily="2" charset="0"/>
                <a:cs typeface="Ebrima" panose="02000000000000000000" pitchFamily="2" charset="0"/>
              </a:rPr>
              <a:t> </a:t>
            </a:r>
            <a:r>
              <a:rPr lang="en-US" sz="2200" b="1" spc="200" dirty="0" smtClean="0">
                <a:solidFill>
                  <a:schemeClr val="bg1">
                    <a:lumMod val="50000"/>
                  </a:schemeClr>
                </a:solidFill>
                <a:latin typeface="Ebrima" panose="02000000000000000000" pitchFamily="2" charset="0"/>
                <a:ea typeface="Ebrima" panose="02000000000000000000" pitchFamily="2" charset="0"/>
                <a:cs typeface="Ebrima" panose="02000000000000000000" pitchFamily="2" charset="0"/>
              </a:rPr>
              <a:t>[and to spark your own reflections and insights]</a:t>
            </a:r>
            <a:endParaRPr lang="en-US" sz="2200" spc="400" dirty="0">
              <a:solidFill>
                <a:schemeClr val="bg1">
                  <a:lumMod val="50000"/>
                </a:schemeClr>
              </a:solidFill>
            </a:endParaRPr>
          </a:p>
        </p:txBody>
      </p:sp>
      <p:sp>
        <p:nvSpPr>
          <p:cNvPr id="16" name="Title 1"/>
          <p:cNvSpPr txBox="1">
            <a:spLocks/>
          </p:cNvSpPr>
          <p:nvPr/>
        </p:nvSpPr>
        <p:spPr>
          <a:xfrm>
            <a:off x="3006887" y="4733569"/>
            <a:ext cx="9185113" cy="1951523"/>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marL="342900" indent="-279400">
              <a:lnSpc>
                <a:spcPct val="100000"/>
              </a:lnSpc>
            </a:pPr>
            <a:r>
              <a:rPr lang="en-US" sz="2200" b="1" spc="200" dirty="0">
                <a:solidFill>
                  <a:srgbClr val="FF9900"/>
                </a:solidFill>
                <a:latin typeface="Ebrima" panose="02000000000000000000" pitchFamily="2" charset="0"/>
                <a:ea typeface="Ebrima" panose="02000000000000000000" pitchFamily="2" charset="0"/>
                <a:cs typeface="Ebrima" panose="02000000000000000000" pitchFamily="2" charset="0"/>
                <a:sym typeface="Wingdings 3" panose="05040102010807070707" pitchFamily="18" charset="2"/>
              </a:rPr>
              <a:t></a:t>
            </a:r>
            <a:r>
              <a:rPr lang="en-US" sz="3200" b="1" spc="200" dirty="0">
                <a:solidFill>
                  <a:srgbClr val="FF9900"/>
                </a:solidFill>
                <a:latin typeface="Ebrima" panose="02000000000000000000" pitchFamily="2" charset="0"/>
                <a:ea typeface="Ebrima" panose="02000000000000000000" pitchFamily="2" charset="0"/>
                <a:cs typeface="Ebrima" panose="02000000000000000000" pitchFamily="2" charset="0"/>
                <a:sym typeface="Wingdings 3" panose="05040102010807070707" pitchFamily="18" charset="2"/>
              </a:rPr>
              <a:t> </a:t>
            </a:r>
            <a:r>
              <a:rPr lang="en-US" sz="2900" b="1" spc="200" dirty="0" smtClean="0">
                <a:solidFill>
                  <a:schemeClr val="accent2">
                    <a:lumMod val="75000"/>
                  </a:schemeClr>
                </a:solidFill>
                <a:latin typeface="Ebrima" panose="02000000000000000000" pitchFamily="2" charset="0"/>
                <a:ea typeface="Ebrima" panose="02000000000000000000" pitchFamily="2" charset="0"/>
                <a:cs typeface="Ebrima" panose="02000000000000000000" pitchFamily="2" charset="0"/>
              </a:rPr>
              <a:t>to – directly or indirectly – inspire and inform our individual and collective efforts in support of student success and equity </a:t>
            </a:r>
            <a:endParaRPr lang="en-US" sz="2900" spc="400" dirty="0">
              <a:solidFill>
                <a:schemeClr val="tx1">
                  <a:lumMod val="65000"/>
                  <a:lumOff val="35000"/>
                </a:schemeClr>
              </a:solidFill>
            </a:endParaRPr>
          </a:p>
        </p:txBody>
      </p:sp>
      <p:sp>
        <p:nvSpPr>
          <p:cNvPr id="17" name="Oval 16"/>
          <p:cNvSpPr/>
          <p:nvPr/>
        </p:nvSpPr>
        <p:spPr>
          <a:xfrm>
            <a:off x="170548" y="393700"/>
            <a:ext cx="2541803" cy="2481738"/>
          </a:xfrm>
          <a:prstGeom prst="ellipse">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0" name="Oval 19"/>
          <p:cNvSpPr/>
          <p:nvPr/>
        </p:nvSpPr>
        <p:spPr>
          <a:xfrm>
            <a:off x="453756" y="677539"/>
            <a:ext cx="1975385" cy="1914059"/>
          </a:xfrm>
          <a:prstGeom prst="ellipse">
            <a:avLst/>
          </a:prstGeom>
          <a:solidFill>
            <a:srgbClr val="FF9900"/>
          </a:solidFill>
          <a:ln w="38100" cap="flat" cmpd="sng" algn="ctr">
            <a:solidFill>
              <a:schemeClr val="bg1"/>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1400" b="1">
                <a:solidFill>
                  <a:srgbClr val="FFFFFF"/>
                </a:solidFill>
                <a:effectLst/>
                <a:latin typeface="Levenim MT" panose="02010502060101010101" pitchFamily="2" charset="-79"/>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1" name="Rectangle 20"/>
          <p:cNvSpPr/>
          <p:nvPr/>
        </p:nvSpPr>
        <p:spPr>
          <a:xfrm>
            <a:off x="592086" y="1587500"/>
            <a:ext cx="1837055"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3100" b="1" spc="40" dirty="0">
                <a:solidFill>
                  <a:srgbClr val="FFFFFF"/>
                </a:solidFill>
                <a:effectLst/>
                <a:latin typeface="Levenim MT" panose="02010502060101010101" pitchFamily="2" charset="-79"/>
                <a:ea typeface="Calibri" panose="020F0502020204030204" pitchFamily="34" charset="0"/>
                <a:cs typeface="Times New Roman" panose="02020603050405020304" pitchFamily="18" charset="0"/>
              </a:rPr>
              <a:t>[re]fresh</a:t>
            </a:r>
            <a:endParaRPr lang="en-US" sz="3100" dirty="0">
              <a:effectLst/>
              <a:ea typeface="Calibri" panose="020F0502020204030204" pitchFamily="34" charset="0"/>
              <a:cs typeface="Times New Roman" panose="02020603050405020304" pitchFamily="18" charset="0"/>
            </a:endParaRPr>
          </a:p>
          <a:p>
            <a:pPr marL="0" marR="0" algn="ctr">
              <a:lnSpc>
                <a:spcPct val="115000"/>
              </a:lnSpc>
              <a:spcBef>
                <a:spcPts val="0"/>
              </a:spcBef>
              <a:spcAft>
                <a:spcPts val="1000"/>
              </a:spcAft>
            </a:pPr>
            <a:r>
              <a:rPr lang="en-US" sz="1100" dirty="0">
                <a:effectLst/>
                <a:ea typeface="Calibri" panose="020F0502020204030204" pitchFamily="34" charset="0"/>
                <a:cs typeface="Times New Roman" panose="02020603050405020304" pitchFamily="18" charset="0"/>
              </a:rPr>
              <a:t> </a:t>
            </a:r>
          </a:p>
        </p:txBody>
      </p:sp>
      <p:sp>
        <p:nvSpPr>
          <p:cNvPr id="22" name="Rectangle 21"/>
          <p:cNvSpPr/>
          <p:nvPr/>
        </p:nvSpPr>
        <p:spPr>
          <a:xfrm>
            <a:off x="1174748" y="1609406"/>
            <a:ext cx="1963090" cy="982192"/>
          </a:xfrm>
          <a:prstGeom prst="rect">
            <a:avLst/>
          </a:prstGeom>
        </p:spPr>
        <p:txBody>
          <a:bodyPr wrap="square">
            <a:spAutoFit/>
          </a:bodyPr>
          <a:lstStyle/>
          <a:p>
            <a:pPr algn="ctr">
              <a:lnSpc>
                <a:spcPct val="115000"/>
              </a:lnSpc>
              <a:spcAft>
                <a:spcPts val="1000"/>
              </a:spcAft>
            </a:pPr>
            <a:r>
              <a:rPr lang="en-US" sz="5200" spc="50" dirty="0" err="1">
                <a:solidFill>
                  <a:srgbClr val="404040"/>
                </a:solidFill>
                <a:latin typeface="Mistral" panose="03090702030407020403" pitchFamily="66" charset="0"/>
                <a:ea typeface="Calibri" panose="020F0502020204030204" pitchFamily="34" charset="0"/>
                <a:cs typeface="Times New Roman" panose="02020603050405020304" pitchFamily="18" charset="0"/>
              </a:rPr>
              <a:t>fridays</a:t>
            </a:r>
            <a:endParaRPr lang="en-US" sz="5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51098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3" grpId="0"/>
      <p:bldP spid="1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7945" y="175823"/>
            <a:ext cx="10933698" cy="65678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157404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Equity &amp; Disproportionate Impact </a:t>
            </a:r>
            <a:endParaRPr lang="en-US" dirty="0"/>
          </a:p>
        </p:txBody>
      </p:sp>
      <p:sp>
        <p:nvSpPr>
          <p:cNvPr id="4" name="Content Placeholder 3"/>
          <p:cNvSpPr>
            <a:spLocks noGrp="1"/>
          </p:cNvSpPr>
          <p:nvPr>
            <p:ph idx="1"/>
          </p:nvPr>
        </p:nvSpPr>
        <p:spPr/>
        <p:txBody>
          <a:bodyPr>
            <a:normAutofit lnSpcReduction="10000"/>
          </a:bodyPr>
          <a:lstStyle/>
          <a:p>
            <a:r>
              <a:rPr lang="en-US" sz="2800" b="1" dirty="0" smtClean="0"/>
              <a:t>Are students passing through each of these stages at the same rate depending on what demographic characteristics they have?</a:t>
            </a:r>
          </a:p>
          <a:p>
            <a:r>
              <a:rPr lang="en-US" b="1" i="1" dirty="0" smtClean="0"/>
              <a:t>How do we assess this?</a:t>
            </a:r>
          </a:p>
          <a:p>
            <a:pPr>
              <a:buFont typeface="Arial" panose="020B0604020202020204" pitchFamily="34" charset="0"/>
              <a:buChar char="•"/>
            </a:pPr>
            <a:r>
              <a:rPr lang="en-US" dirty="0" smtClean="0"/>
              <a:t>80% Rule</a:t>
            </a:r>
          </a:p>
          <a:p>
            <a:pPr>
              <a:buFont typeface="Arial" panose="020B0604020202020204" pitchFamily="34" charset="0"/>
              <a:buChar char="•"/>
            </a:pPr>
            <a:r>
              <a:rPr lang="en-US" dirty="0" smtClean="0"/>
              <a:t>Proportionality Test</a:t>
            </a:r>
          </a:p>
          <a:p>
            <a:pPr marL="0" indent="0">
              <a:buNone/>
            </a:pPr>
            <a:r>
              <a:rPr lang="en-US" b="1" i="1" dirty="0" smtClean="0"/>
              <a:t>How do we summarize these results campus-wide?</a:t>
            </a:r>
          </a:p>
          <a:p>
            <a:pPr>
              <a:buFont typeface="Arial" panose="020B0604020202020204" pitchFamily="34" charset="0"/>
              <a:buChar char="•"/>
            </a:pPr>
            <a:r>
              <a:rPr lang="en-US" dirty="0" smtClean="0">
                <a:solidFill>
                  <a:schemeClr val="tx1"/>
                </a:solidFill>
              </a:rPr>
              <a:t>Green</a:t>
            </a:r>
            <a:r>
              <a:rPr lang="en-US" dirty="0" smtClean="0"/>
              <a:t>—not impacted</a:t>
            </a:r>
          </a:p>
          <a:p>
            <a:pPr>
              <a:buFont typeface="Arial" panose="020B0604020202020204" pitchFamily="34" charset="0"/>
              <a:buChar char="•"/>
            </a:pPr>
            <a:r>
              <a:rPr lang="en-US" dirty="0" smtClean="0"/>
              <a:t>Yellow—impacted on one of the two tests</a:t>
            </a:r>
          </a:p>
          <a:p>
            <a:pPr>
              <a:buFont typeface="Arial" panose="020B0604020202020204" pitchFamily="34" charset="0"/>
              <a:buChar char="•"/>
            </a:pPr>
            <a:r>
              <a:rPr lang="en-US" dirty="0" smtClean="0"/>
              <a:t>Red—impacted on both tests</a:t>
            </a:r>
          </a:p>
          <a:p>
            <a:endParaRPr lang="en-US" dirty="0"/>
          </a:p>
        </p:txBody>
      </p:sp>
    </p:spTree>
    <p:extLst>
      <p:ext uri="{BB962C8B-B14F-4D97-AF65-F5344CB8AC3E}">
        <p14:creationId xmlns:p14="http://schemas.microsoft.com/office/powerpoint/2010/main" val="34720226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Equity “Heat Map”: Ethnicity</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955" y="0"/>
            <a:ext cx="12301540" cy="64171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25948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Equity “Heat Map”: Other</a:t>
            </a:r>
            <a:endParaRPr lang="en-US" dirty="0"/>
          </a:p>
        </p:txBody>
      </p:sp>
      <p:grpSp>
        <p:nvGrpSpPr>
          <p:cNvPr id="3" name="Group 2"/>
          <p:cNvGrpSpPr/>
          <p:nvPr/>
        </p:nvGrpSpPr>
        <p:grpSpPr>
          <a:xfrm>
            <a:off x="0" y="0"/>
            <a:ext cx="12221883" cy="6251484"/>
            <a:chOff x="0" y="1673316"/>
            <a:chExt cx="9166412" cy="4956084"/>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73316"/>
              <a:ext cx="9144000" cy="9936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2667000"/>
              <a:ext cx="9090212" cy="3962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25654610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Think-Pair-Share</a:t>
            </a:r>
            <a:endParaRPr lang="en-US" dirty="0"/>
          </a:p>
        </p:txBody>
      </p:sp>
      <p:sp>
        <p:nvSpPr>
          <p:cNvPr id="3" name="Content Placeholder 2"/>
          <p:cNvSpPr>
            <a:spLocks noGrp="1"/>
          </p:cNvSpPr>
          <p:nvPr>
            <p:ph idx="1"/>
          </p:nvPr>
        </p:nvSpPr>
        <p:spPr/>
        <p:txBody>
          <a:bodyPr/>
          <a:lstStyle/>
          <a:p>
            <a:r>
              <a:rPr lang="en-US" sz="4800" dirty="0" smtClean="0"/>
              <a:t>How do you feel about the equity outcomes on our campus?</a:t>
            </a:r>
          </a:p>
          <a:p>
            <a:r>
              <a:rPr lang="en-US" sz="4800" dirty="0" smtClean="0"/>
              <a:t>What additional questions do you have?</a:t>
            </a:r>
          </a:p>
          <a:p>
            <a:endParaRPr lang="en-US" sz="4800" dirty="0"/>
          </a:p>
        </p:txBody>
      </p:sp>
      <p:sp>
        <p:nvSpPr>
          <p:cNvPr id="4" name="Text Placeholder 3"/>
          <p:cNvSpPr>
            <a:spLocks noGrp="1"/>
          </p:cNvSpPr>
          <p:nvPr>
            <p:ph type="body" sz="half" idx="2"/>
          </p:nvPr>
        </p:nvSpPr>
        <p:spPr/>
        <p:txBody>
          <a:bodyPr/>
          <a:lstStyle/>
          <a:p>
            <a:endParaRPr lang="en-US"/>
          </a:p>
        </p:txBody>
      </p:sp>
    </p:spTree>
    <p:extLst>
      <p:ext uri="{BB962C8B-B14F-4D97-AF65-F5344CB8AC3E}">
        <p14:creationId xmlns:p14="http://schemas.microsoft.com/office/powerpoint/2010/main" val="25897469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 III: Resources for Students</a:t>
            </a:r>
            <a:endParaRPr lang="en-US" dirty="0"/>
          </a:p>
        </p:txBody>
      </p:sp>
      <p:pic>
        <p:nvPicPr>
          <p:cNvPr id="3" name="Content Placeholder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56273" y="3648412"/>
            <a:ext cx="3970950" cy="2647300"/>
          </a:xfrm>
          <a:prstGeom prst="rect">
            <a:avLst/>
          </a:prstGeom>
        </p:spPr>
      </p:pic>
      <p:sp>
        <p:nvSpPr>
          <p:cNvPr id="4" name="Cloud Callout 3"/>
          <p:cNvSpPr/>
          <p:nvPr/>
        </p:nvSpPr>
        <p:spPr>
          <a:xfrm>
            <a:off x="3357153" y="1807029"/>
            <a:ext cx="2939144" cy="2068284"/>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How can </a:t>
            </a:r>
            <a:r>
              <a:rPr lang="en-US" dirty="0" smtClean="0"/>
              <a:t>we help </a:t>
            </a:r>
            <a:r>
              <a:rPr lang="en-US" dirty="0" smtClean="0"/>
              <a:t>connect students to the resources they need?</a:t>
            </a:r>
            <a:endParaRPr lang="en-US" dirty="0"/>
          </a:p>
        </p:txBody>
      </p:sp>
    </p:spTree>
    <p:extLst>
      <p:ext uri="{BB962C8B-B14F-4D97-AF65-F5344CB8AC3E}">
        <p14:creationId xmlns:p14="http://schemas.microsoft.com/office/powerpoint/2010/main" val="26388990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Talking to Students</a:t>
            </a:r>
            <a:endParaRPr lang="en-US" dirty="0"/>
          </a:p>
        </p:txBody>
      </p:sp>
      <p:sp>
        <p:nvSpPr>
          <p:cNvPr id="3" name="Content Placeholder 2"/>
          <p:cNvSpPr>
            <a:spLocks noGrp="1"/>
          </p:cNvSpPr>
          <p:nvPr>
            <p:ph idx="1"/>
          </p:nvPr>
        </p:nvSpPr>
        <p:spPr/>
        <p:txBody>
          <a:bodyPr>
            <a:normAutofit/>
          </a:bodyPr>
          <a:lstStyle/>
          <a:p>
            <a:r>
              <a:rPr lang="en-US" sz="2400" dirty="0" smtClean="0"/>
              <a:t>For example, Veterans</a:t>
            </a:r>
          </a:p>
          <a:p>
            <a:pPr lvl="1"/>
            <a:r>
              <a:rPr lang="en-US" sz="2400" dirty="0" smtClean="0"/>
              <a:t>In what branch did you serve?</a:t>
            </a:r>
          </a:p>
          <a:p>
            <a:pPr lvl="1"/>
            <a:r>
              <a:rPr lang="en-US" sz="2400" dirty="0" smtClean="0"/>
              <a:t>What was your job?</a:t>
            </a:r>
          </a:p>
          <a:p>
            <a:pPr lvl="1"/>
            <a:r>
              <a:rPr lang="en-US" sz="2400" dirty="0" smtClean="0"/>
              <a:t>Were you deployed? If so, where?</a:t>
            </a:r>
          </a:p>
          <a:p>
            <a:r>
              <a:rPr lang="en-US" sz="2400" dirty="0" smtClean="0"/>
              <a:t>Any student</a:t>
            </a:r>
          </a:p>
          <a:p>
            <a:pPr lvl="1"/>
            <a:r>
              <a:rPr lang="en-US" sz="2400" dirty="0" smtClean="0"/>
              <a:t>Do you feel comfortable/safe/like you fit in on campus/in my classroom?</a:t>
            </a:r>
          </a:p>
          <a:p>
            <a:pPr lvl="1"/>
            <a:r>
              <a:rPr lang="en-US" sz="2400" dirty="0" smtClean="0"/>
              <a:t>How can I help you?</a:t>
            </a:r>
            <a:endParaRPr lang="en-US" sz="2400" dirty="0"/>
          </a:p>
          <a:p>
            <a:r>
              <a:rPr lang="en-US" sz="2400" dirty="0" smtClean="0"/>
              <a:t>And what NOT to say…</a:t>
            </a:r>
          </a:p>
          <a:p>
            <a:pPr lvl="1"/>
            <a:r>
              <a:rPr lang="en-US" sz="2400" dirty="0" smtClean="0"/>
              <a:t>Diveristyinc.com: “Things NOT to say”</a:t>
            </a:r>
            <a:endParaRPr lang="en-US" sz="2400" dirty="0"/>
          </a:p>
        </p:txBody>
      </p:sp>
    </p:spTree>
    <p:extLst>
      <p:ext uri="{BB962C8B-B14F-4D97-AF65-F5344CB8AC3E}">
        <p14:creationId xmlns:p14="http://schemas.microsoft.com/office/powerpoint/2010/main" val="40198117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Connecting Students to Resources</a:t>
            </a:r>
            <a:endParaRPr lang="en-US" dirty="0"/>
          </a:p>
        </p:txBody>
      </p:sp>
      <p:sp>
        <p:nvSpPr>
          <p:cNvPr id="3" name="Content Placeholder 2"/>
          <p:cNvSpPr>
            <a:spLocks noGrp="1"/>
          </p:cNvSpPr>
          <p:nvPr>
            <p:ph idx="1"/>
          </p:nvPr>
        </p:nvSpPr>
        <p:spPr/>
        <p:txBody>
          <a:bodyPr>
            <a:noAutofit/>
          </a:bodyPr>
          <a:lstStyle/>
          <a:p>
            <a:pPr>
              <a:buFont typeface="Arial" panose="020B0604020202020204" pitchFamily="34" charset="0"/>
              <a:buChar char="•"/>
            </a:pPr>
            <a:r>
              <a:rPr lang="en-US" sz="2800" dirty="0"/>
              <a:t>Hand out copies of Student Services </a:t>
            </a:r>
            <a:r>
              <a:rPr lang="en-US" sz="2800" dirty="0" smtClean="0"/>
              <a:t>sheet</a:t>
            </a:r>
          </a:p>
          <a:p>
            <a:pPr>
              <a:buFont typeface="Arial" panose="020B0604020202020204" pitchFamily="34" charset="0"/>
              <a:buChar char="•"/>
            </a:pPr>
            <a:r>
              <a:rPr lang="en-US" sz="2800" dirty="0" smtClean="0"/>
              <a:t>Give students the name of a specific person to talk to in the office</a:t>
            </a:r>
            <a:endParaRPr lang="en-US" sz="2800" dirty="0"/>
          </a:p>
          <a:p>
            <a:pPr>
              <a:buFont typeface="Arial" panose="020B0604020202020204" pitchFamily="34" charset="0"/>
              <a:buChar char="•"/>
            </a:pPr>
            <a:r>
              <a:rPr lang="en-US" sz="2800" dirty="0" smtClean="0"/>
              <a:t>Encourage students to use Grad Guru/apply for financial aid</a:t>
            </a:r>
          </a:p>
          <a:p>
            <a:pPr>
              <a:buFont typeface="Arial" panose="020B0604020202020204" pitchFamily="34" charset="0"/>
              <a:buChar char="•"/>
            </a:pPr>
            <a:r>
              <a:rPr lang="en-US" sz="2800" dirty="0" smtClean="0"/>
              <a:t>Forward announcement about </a:t>
            </a:r>
            <a:r>
              <a:rPr lang="en-US" sz="2800" b="1" dirty="0" err="1" smtClean="0"/>
              <a:t>Dreamkeepers</a:t>
            </a:r>
            <a:r>
              <a:rPr lang="en-US" sz="2800" dirty="0" smtClean="0"/>
              <a:t> to all your students</a:t>
            </a:r>
          </a:p>
          <a:p>
            <a:pPr>
              <a:buFont typeface="Arial" panose="020B0604020202020204" pitchFamily="34" charset="0"/>
              <a:buChar char="•"/>
            </a:pPr>
            <a:r>
              <a:rPr lang="en-US" sz="2800" dirty="0" smtClean="0"/>
              <a:t>Consider assigning something worth points that requires students to use the career center</a:t>
            </a:r>
          </a:p>
          <a:p>
            <a:pPr>
              <a:buFont typeface="Arial" panose="020B0604020202020204" pitchFamily="34" charset="0"/>
              <a:buChar char="•"/>
            </a:pPr>
            <a:r>
              <a:rPr lang="en-US" sz="2800" dirty="0" smtClean="0"/>
              <a:t>Encourage students to work as tutors/TA,  join sports teams, join clubs and ASGC</a:t>
            </a:r>
          </a:p>
          <a:p>
            <a:pPr>
              <a:buFont typeface="Arial" panose="020B0604020202020204" pitchFamily="34" charset="0"/>
              <a:buChar char="•"/>
            </a:pPr>
            <a:endParaRPr lang="en-US" sz="2800" dirty="0"/>
          </a:p>
        </p:txBody>
      </p:sp>
    </p:spTree>
    <p:extLst>
      <p:ext uri="{BB962C8B-B14F-4D97-AF65-F5344CB8AC3E}">
        <p14:creationId xmlns:p14="http://schemas.microsoft.com/office/powerpoint/2010/main" val="32740412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sz="6000" dirty="0" smtClean="0"/>
              <a:t>What are your thoughts?</a:t>
            </a:r>
          </a:p>
          <a:p>
            <a:r>
              <a:rPr lang="en-US" sz="6000" dirty="0" err="1" smtClean="0"/>
              <a:t>Wanna</a:t>
            </a:r>
            <a:r>
              <a:rPr lang="en-US" sz="6000" dirty="0" smtClean="0"/>
              <a:t> see more data???</a:t>
            </a:r>
            <a:endParaRPr lang="en-US" sz="6000" dirty="0"/>
          </a:p>
        </p:txBody>
      </p:sp>
      <p:sp>
        <p:nvSpPr>
          <p:cNvPr id="4" name="Text Placeholder 3"/>
          <p:cNvSpPr>
            <a:spLocks noGrp="1"/>
          </p:cNvSpPr>
          <p:nvPr>
            <p:ph type="body" sz="half" idx="2"/>
          </p:nvPr>
        </p:nvSpPr>
        <p:spPr/>
        <p:txBody>
          <a:bodyPr/>
          <a:lstStyle/>
          <a:p>
            <a:endParaRPr lang="en-US"/>
          </a:p>
        </p:txBody>
      </p:sp>
    </p:spTree>
    <p:extLst>
      <p:ext uri="{BB962C8B-B14F-4D97-AF65-F5344CB8AC3E}">
        <p14:creationId xmlns:p14="http://schemas.microsoft.com/office/powerpoint/2010/main" val="16190786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attachment.outlook.office.net/owa/Bonnie.Ripley@gcccd.edu/service.svc/s/GetFileAttachment?id=AAMkAGNjYTFmMTc4LWQwMDQtNDY4YS04MWFiLTliZDc1OGMxM2E1OABGAAAAAADWO1QwgAJjRYyfF4e%2BEcKdBwB24ai6E56KTaPH%2Fd9FhuU0AAAHQamTAADfYZ5BgNJNTY%2Fa%2Fngas2KKAADCNQpvAAABEgAQAKAd1GkdDENJsTC8lDzMBgA%3D&amp;X-OWA-CANARY=MOEfGEVhJUaiY40xduVl9MALbTqV19MYqk-1K-T87g1KTwtioyRdigaAdFYB__R9lVI66I353Xs.&amp;token=7fa5cece-f60a-4df3-897b-0aa511e6fd72&amp;owa=outlook.office.co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6931" y="-783678"/>
            <a:ext cx="9015640" cy="116411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87087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Sources</a:t>
            </a:r>
            <a:endParaRPr lang="en-US" dirty="0"/>
          </a:p>
        </p:txBody>
      </p:sp>
      <p:sp>
        <p:nvSpPr>
          <p:cNvPr id="3" name="Content Placeholder 2"/>
          <p:cNvSpPr>
            <a:spLocks noGrp="1"/>
          </p:cNvSpPr>
          <p:nvPr>
            <p:ph idx="1"/>
          </p:nvPr>
        </p:nvSpPr>
        <p:spPr/>
        <p:txBody>
          <a:bodyPr/>
          <a:lstStyle/>
          <a:p>
            <a:r>
              <a:rPr lang="en-US" dirty="0" smtClean="0"/>
              <a:t>Colleague/District/RPIE Office/”Reports”</a:t>
            </a:r>
          </a:p>
          <a:p>
            <a:pPr lvl="1"/>
            <a:r>
              <a:rPr lang="en-US" dirty="0" smtClean="0"/>
              <a:t>Accesses student registration data and course history</a:t>
            </a:r>
          </a:p>
          <a:p>
            <a:pPr lvl="1"/>
            <a:r>
              <a:rPr lang="en-US" dirty="0" smtClean="0"/>
              <a:t>Used as “snapshot” data by semester</a:t>
            </a:r>
          </a:p>
          <a:p>
            <a:r>
              <a:rPr lang="en-US" dirty="0" smtClean="0"/>
              <a:t>Student Success Scorecard 2015 </a:t>
            </a:r>
          </a:p>
          <a:p>
            <a:pPr lvl="1"/>
            <a:r>
              <a:rPr lang="en-US" dirty="0" smtClean="0"/>
              <a:t>Uses 6-year cohort data</a:t>
            </a:r>
          </a:p>
          <a:p>
            <a:r>
              <a:rPr lang="en-US" dirty="0" smtClean="0"/>
              <a:t>CCCCO Data Mart</a:t>
            </a:r>
          </a:p>
          <a:p>
            <a:pPr lvl="1"/>
            <a:r>
              <a:rPr lang="en-US" dirty="0" smtClean="0"/>
              <a:t>“snapshot” data by semester/academic year</a:t>
            </a:r>
          </a:p>
          <a:p>
            <a:r>
              <a:rPr lang="en-US" dirty="0" smtClean="0"/>
              <a:t>Community College Survey of Student Engagement (CCSSE) Survey 2015 </a:t>
            </a:r>
          </a:p>
          <a:p>
            <a:pPr lvl="1"/>
            <a:r>
              <a:rPr lang="en-US" dirty="0" smtClean="0"/>
              <a:t>Results coming soon to College Planning Web Site</a:t>
            </a:r>
          </a:p>
        </p:txBody>
      </p:sp>
    </p:spTree>
    <p:extLst>
      <p:ext uri="{BB962C8B-B14F-4D97-AF65-F5344CB8AC3E}">
        <p14:creationId xmlns:p14="http://schemas.microsoft.com/office/powerpoint/2010/main" val="36667668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 I: Demographic Data</a:t>
            </a:r>
            <a:endParaRPr lang="en-US" dirty="0"/>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56273" y="3648412"/>
            <a:ext cx="3970950" cy="2647300"/>
          </a:xfrm>
        </p:spPr>
      </p:pic>
      <p:sp>
        <p:nvSpPr>
          <p:cNvPr id="4" name="Cloud Callout 3"/>
          <p:cNvSpPr/>
          <p:nvPr/>
        </p:nvSpPr>
        <p:spPr>
          <a:xfrm>
            <a:off x="3357153" y="1807029"/>
            <a:ext cx="2939144" cy="2068284"/>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What are the implications of this pattern for me as a college employee?</a:t>
            </a:r>
            <a:endParaRPr lang="en-US" dirty="0"/>
          </a:p>
        </p:txBody>
      </p:sp>
    </p:spTree>
    <p:extLst>
      <p:ext uri="{BB962C8B-B14F-4D97-AF65-F5344CB8AC3E}">
        <p14:creationId xmlns:p14="http://schemas.microsoft.com/office/powerpoint/2010/main" val="33827822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Think-Pair-Share</a:t>
            </a:r>
            <a:endParaRPr lang="en-US" dirty="0"/>
          </a:p>
        </p:txBody>
      </p:sp>
      <p:sp>
        <p:nvSpPr>
          <p:cNvPr id="3" name="Content Placeholder 2"/>
          <p:cNvSpPr>
            <a:spLocks noGrp="1"/>
          </p:cNvSpPr>
          <p:nvPr>
            <p:ph idx="1"/>
          </p:nvPr>
        </p:nvSpPr>
        <p:spPr/>
        <p:txBody>
          <a:bodyPr>
            <a:normAutofit/>
          </a:bodyPr>
          <a:lstStyle/>
          <a:p>
            <a:r>
              <a:rPr lang="en-US" sz="4400" dirty="0" smtClean="0"/>
              <a:t>What were some of the characteristics of the “average “ student at the college you attended?</a:t>
            </a:r>
            <a:endParaRPr lang="en-US" sz="4400" dirty="0"/>
          </a:p>
        </p:txBody>
      </p:sp>
      <p:sp>
        <p:nvSpPr>
          <p:cNvPr id="4" name="Text Placeholder 3"/>
          <p:cNvSpPr>
            <a:spLocks noGrp="1"/>
          </p:cNvSpPr>
          <p:nvPr>
            <p:ph type="body" sz="half" idx="2"/>
          </p:nvPr>
        </p:nvSpPr>
        <p:spPr/>
        <p:txBody>
          <a:bodyPr/>
          <a:lstStyle/>
          <a:p>
            <a:endParaRPr lang="en-US"/>
          </a:p>
        </p:txBody>
      </p:sp>
    </p:spTree>
    <p:extLst>
      <p:ext uri="{BB962C8B-B14F-4D97-AF65-F5344CB8AC3E}">
        <p14:creationId xmlns:p14="http://schemas.microsoft.com/office/powerpoint/2010/main" val="30707670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514" y="49769"/>
            <a:ext cx="11051383" cy="6808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184656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2698" y="1681865"/>
            <a:ext cx="10091092" cy="587732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smtClean="0"/>
              <a:t>Grossmont Population by Age</a:t>
            </a:r>
            <a:endParaRPr lang="en-US" dirty="0"/>
          </a:p>
        </p:txBody>
      </p:sp>
      <p:sp>
        <p:nvSpPr>
          <p:cNvPr id="3" name="TextBox 2"/>
          <p:cNvSpPr txBox="1"/>
          <p:nvPr/>
        </p:nvSpPr>
        <p:spPr>
          <a:xfrm>
            <a:off x="609600" y="4535032"/>
            <a:ext cx="3556000" cy="1815882"/>
          </a:xfrm>
          <a:prstGeom prst="rect">
            <a:avLst/>
          </a:prstGeom>
          <a:noFill/>
        </p:spPr>
        <p:txBody>
          <a:bodyPr wrap="square" rtlCol="0">
            <a:spAutoFit/>
          </a:bodyPr>
          <a:lstStyle/>
          <a:p>
            <a:r>
              <a:rPr lang="en-US" sz="2800" dirty="0" smtClean="0"/>
              <a:t>*Much higher proportion of </a:t>
            </a:r>
          </a:p>
          <a:p>
            <a:r>
              <a:rPr lang="en-US" sz="2800" dirty="0" smtClean="0"/>
              <a:t>younger people relative to service area</a:t>
            </a:r>
            <a:endParaRPr lang="en-US" sz="2800" dirty="0"/>
          </a:p>
        </p:txBody>
      </p:sp>
    </p:spTree>
    <p:extLst>
      <p:ext uri="{BB962C8B-B14F-4D97-AF65-F5344CB8AC3E}">
        <p14:creationId xmlns:p14="http://schemas.microsoft.com/office/powerpoint/2010/main" val="20844241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students are </a:t>
            </a:r>
            <a:r>
              <a:rPr lang="en-US" dirty="0" err="1" smtClean="0"/>
              <a:t>Millenials</a:t>
            </a:r>
            <a:r>
              <a:rPr lang="en-US" dirty="0" smtClean="0"/>
              <a:t>!</a:t>
            </a:r>
            <a:endParaRPr lang="en-US" dirty="0"/>
          </a:p>
        </p:txBody>
      </p:sp>
      <p:sp>
        <p:nvSpPr>
          <p:cNvPr id="3" name="Content Placeholder 2"/>
          <p:cNvSpPr>
            <a:spLocks noGrp="1"/>
          </p:cNvSpPr>
          <p:nvPr>
            <p:ph idx="1"/>
          </p:nvPr>
        </p:nvSpPr>
        <p:spPr>
          <a:xfrm>
            <a:off x="1097280" y="1731431"/>
            <a:ext cx="10058400" cy="4023360"/>
          </a:xfrm>
        </p:spPr>
        <p:txBody>
          <a:bodyPr>
            <a:noAutofit/>
          </a:bodyPr>
          <a:lstStyle/>
          <a:p>
            <a:r>
              <a:rPr lang="en-US" sz="2800" dirty="0" smtClean="0"/>
              <a:t>The Good</a:t>
            </a:r>
          </a:p>
          <a:p>
            <a:pPr lvl="1"/>
            <a:r>
              <a:rPr lang="en-US" sz="2800" dirty="0" smtClean="0"/>
              <a:t>Technology savvy</a:t>
            </a:r>
          </a:p>
          <a:p>
            <a:pPr lvl="1"/>
            <a:r>
              <a:rPr lang="en-US" sz="2800" dirty="0" smtClean="0"/>
              <a:t>Socially connected/compassionate</a:t>
            </a:r>
          </a:p>
          <a:p>
            <a:pPr lvl="1"/>
            <a:r>
              <a:rPr lang="en-US" sz="2800" dirty="0" smtClean="0"/>
              <a:t>Entrepreneurial</a:t>
            </a:r>
          </a:p>
          <a:p>
            <a:pPr lvl="1"/>
            <a:r>
              <a:rPr lang="en-US" sz="2800" dirty="0" smtClean="0"/>
              <a:t>Progressive, practical and civic-minded</a:t>
            </a:r>
          </a:p>
          <a:p>
            <a:pPr lvl="1"/>
            <a:r>
              <a:rPr lang="en-US" sz="2800" dirty="0" smtClean="0"/>
              <a:t>Diverse and accepting</a:t>
            </a:r>
          </a:p>
          <a:p>
            <a:r>
              <a:rPr lang="en-US" sz="2800" dirty="0" smtClean="0"/>
              <a:t>The Less Good</a:t>
            </a:r>
          </a:p>
          <a:p>
            <a:pPr lvl="1"/>
            <a:r>
              <a:rPr lang="en-US" sz="2800" dirty="0" smtClean="0"/>
              <a:t>Short attention span/low tolerance for delayed gratification</a:t>
            </a:r>
          </a:p>
          <a:p>
            <a:pPr lvl="1"/>
            <a:r>
              <a:rPr lang="en-US" sz="2800" dirty="0" smtClean="0"/>
              <a:t>Like to multi-task</a:t>
            </a:r>
          </a:p>
          <a:p>
            <a:pPr lvl="1"/>
            <a:r>
              <a:rPr lang="en-US" sz="2800" dirty="0" smtClean="0"/>
              <a:t>Poor at hierarchical thinking and prioritization</a:t>
            </a:r>
            <a:endParaRPr lang="en-US" sz="2800" dirty="0"/>
          </a:p>
        </p:txBody>
      </p:sp>
    </p:spTree>
    <p:extLst>
      <p:ext uri="{BB962C8B-B14F-4D97-AF65-F5344CB8AC3E}">
        <p14:creationId xmlns:p14="http://schemas.microsoft.com/office/powerpoint/2010/main" val="198261092"/>
      </p:ext>
    </p:extLst>
  </p:cSld>
  <p:clrMapOvr>
    <a:masterClrMapping/>
  </p:clrMapOvr>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Retrospect">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2461</TotalTime>
  <Words>1180</Words>
  <Application>Microsoft Office PowerPoint</Application>
  <PresentationFormat>Widescreen</PresentationFormat>
  <Paragraphs>172</Paragraphs>
  <Slides>28</Slides>
  <Notes>17</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28</vt:i4>
      </vt:variant>
    </vt:vector>
  </HeadingPairs>
  <TitlesOfParts>
    <vt:vector size="40" baseType="lpstr">
      <vt:lpstr>Dotum</vt:lpstr>
      <vt:lpstr>Arial</vt:lpstr>
      <vt:lpstr>Calibri</vt:lpstr>
      <vt:lpstr>Calibri Light</vt:lpstr>
      <vt:lpstr>DokChampa</vt:lpstr>
      <vt:lpstr>Ebrima</vt:lpstr>
      <vt:lpstr>Levenim MT</vt:lpstr>
      <vt:lpstr>Mistral</vt:lpstr>
      <vt:lpstr>Times New Roman</vt:lpstr>
      <vt:lpstr>Wingdings 2</vt:lpstr>
      <vt:lpstr>Wingdings 3</vt:lpstr>
      <vt:lpstr>Retrospect</vt:lpstr>
      <vt:lpstr>PowerPoint Presentation</vt:lpstr>
      <vt:lpstr>  to reinvigorate at the end of the week</vt:lpstr>
      <vt:lpstr>PowerPoint Presentation</vt:lpstr>
      <vt:lpstr>Data Sources</vt:lpstr>
      <vt:lpstr>PART I: Demographic Data</vt:lpstr>
      <vt:lpstr>Think-Pair-Share</vt:lpstr>
      <vt:lpstr>PowerPoint Presentation</vt:lpstr>
      <vt:lpstr>Grossmont Population by Age</vt:lpstr>
      <vt:lpstr>Our students are Millenials!</vt:lpstr>
      <vt:lpstr>Grossmont Population by Ethnicity</vt:lpstr>
      <vt:lpstr>PowerPoint Presentation</vt:lpstr>
      <vt:lpstr>Grossmont Students by Gender</vt:lpstr>
      <vt:lpstr>Student’s Parents Education</vt:lpstr>
      <vt:lpstr>Students Receiving Financial Aid</vt:lpstr>
      <vt:lpstr>Grossmont Students Citizenship Status</vt:lpstr>
      <vt:lpstr>Student Educational Goals</vt:lpstr>
      <vt:lpstr>Other Special Populations</vt:lpstr>
      <vt:lpstr>Further Considerations…</vt:lpstr>
      <vt:lpstr>PART II: Student Success &amp; Equity</vt:lpstr>
      <vt:lpstr>PowerPoint Presentation</vt:lpstr>
      <vt:lpstr>Equity &amp; Disproportionate Impact </vt:lpstr>
      <vt:lpstr>Equity “Heat Map”: Ethnicity</vt:lpstr>
      <vt:lpstr>Equity “Heat Map”: Other</vt:lpstr>
      <vt:lpstr>Think-Pair-Share</vt:lpstr>
      <vt:lpstr>PART III: Resources for Students</vt:lpstr>
      <vt:lpstr>Talking to Students</vt:lpstr>
      <vt:lpstr>Connecting Students to Resources</vt:lpstr>
      <vt:lpstr>PowerPoint Presentation</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Student Pathways Project</dc:title>
  <dc:creator>Micah Jendian</dc:creator>
  <cp:lastModifiedBy>Bonnie Ripley</cp:lastModifiedBy>
  <cp:revision>243</cp:revision>
  <cp:lastPrinted>2016-09-09T18:17:20Z</cp:lastPrinted>
  <dcterms:created xsi:type="dcterms:W3CDTF">2014-03-07T14:19:45Z</dcterms:created>
  <dcterms:modified xsi:type="dcterms:W3CDTF">2016-09-12T19:21:06Z</dcterms:modified>
</cp:coreProperties>
</file>